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10"/>
  </p:notesMasterIdLst>
  <p:handoutMasterIdLst>
    <p:handoutMasterId r:id="rId11"/>
  </p:handoutMasterIdLst>
  <p:sldIdLst>
    <p:sldId id="270" r:id="rId6"/>
    <p:sldId id="258" r:id="rId7"/>
    <p:sldId id="259" r:id="rId8"/>
    <p:sldId id="257" r:id="rId9"/>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156635"/>
    <a:srgbClr val="762123"/>
    <a:srgbClr val="EC821C"/>
    <a:srgbClr val="CBF5DC"/>
    <a:srgbClr val="93E9B6"/>
    <a:srgbClr val="F6C798"/>
    <a:srgbClr val="E49C9E"/>
    <a:srgbClr val="156834"/>
    <a:srgbClr val="DA78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71" autoAdjust="0"/>
    <p:restoredTop sz="93381" autoAdjust="0"/>
  </p:normalViewPr>
  <p:slideViewPr>
    <p:cSldViewPr>
      <p:cViewPr varScale="1">
        <p:scale>
          <a:sx n="116" d="100"/>
          <a:sy n="116" d="100"/>
        </p:scale>
        <p:origin x="1792" y="19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lang="fr-FR"/>
            </a:pPr>
            <a:r>
              <a:rPr lang="en-US" sz="1200" b="1" i="0" baseline="0">
                <a:effectLst/>
                <a:latin typeface="Times New Roman" pitchFamily="18" charset="0"/>
                <a:cs typeface="Times New Roman" pitchFamily="18" charset="0"/>
              </a:rPr>
              <a:t>Height of </a:t>
            </a:r>
            <a:r>
              <a:rPr lang="en-US" sz="1200" b="1" i="1" baseline="0">
                <a:effectLst/>
                <a:latin typeface="Times New Roman" pitchFamily="18" charset="0"/>
                <a:cs typeface="Times New Roman" pitchFamily="18" charset="0"/>
              </a:rPr>
              <a:t>Leucaena leucocephala </a:t>
            </a:r>
            <a:endParaRPr lang="fr-FR" sz="1200">
              <a:effectLst/>
              <a:latin typeface="Times New Roman" pitchFamily="18" charset="0"/>
              <a:cs typeface="Times New Roman" pitchFamily="18" charset="0"/>
            </a:endParaRPr>
          </a:p>
        </c:rich>
      </c:tx>
      <c:overlay val="1"/>
    </c:title>
    <c:autoTitleDeleted val="0"/>
    <c:plotArea>
      <c:layout/>
      <c:barChart>
        <c:barDir val="col"/>
        <c:grouping val="clustered"/>
        <c:varyColors val="0"/>
        <c:ser>
          <c:idx val="0"/>
          <c:order val="0"/>
          <c:tx>
            <c:strRef>
              <c:f>Graph!$A$3</c:f>
              <c:strCache>
                <c:ptCount val="1"/>
                <c:pt idx="0">
                  <c:v>15/06/2018</c:v>
                </c:pt>
              </c:strCache>
            </c:strRef>
          </c:tx>
          <c:invertIfNegative val="0"/>
          <c:cat>
            <c:multiLvlStrRef>
              <c:f>Graph!$B$1:$Q$2</c:f>
              <c:multiLvlStrCache>
                <c:ptCount val="16"/>
                <c:lvl>
                  <c:pt idx="0">
                    <c:v>CB</c:v>
                  </c:pt>
                  <c:pt idx="1">
                    <c:v>NCB</c:v>
                  </c:pt>
                  <c:pt idx="2">
                    <c:v>CB</c:v>
                  </c:pt>
                  <c:pt idx="3">
                    <c:v>NCB</c:v>
                  </c:pt>
                  <c:pt idx="4">
                    <c:v>CB</c:v>
                  </c:pt>
                  <c:pt idx="5">
                    <c:v>NCB</c:v>
                  </c:pt>
                  <c:pt idx="6">
                    <c:v>CB</c:v>
                  </c:pt>
                  <c:pt idx="7">
                    <c:v>NCB</c:v>
                  </c:pt>
                  <c:pt idx="8">
                    <c:v>CB</c:v>
                  </c:pt>
                  <c:pt idx="9">
                    <c:v>NCB</c:v>
                  </c:pt>
                  <c:pt idx="10">
                    <c:v>CB</c:v>
                  </c:pt>
                  <c:pt idx="11">
                    <c:v>NCB</c:v>
                  </c:pt>
                  <c:pt idx="12">
                    <c:v>CB</c:v>
                  </c:pt>
                  <c:pt idx="13">
                    <c:v>NCB</c:v>
                  </c:pt>
                  <c:pt idx="14">
                    <c:v>CB</c:v>
                  </c:pt>
                  <c:pt idx="15">
                    <c:v>NCB</c:v>
                  </c:pt>
                </c:lvl>
                <c:lvl>
                  <c:pt idx="0">
                    <c:v>Adama Berthe</c:v>
                  </c:pt>
                  <c:pt idx="2">
                    <c:v>Amadou berthe</c:v>
                  </c:pt>
                  <c:pt idx="4">
                    <c:v>Barnabe Traore</c:v>
                  </c:pt>
                  <c:pt idx="6">
                    <c:v>Bourama Dembele</c:v>
                  </c:pt>
                  <c:pt idx="8">
                    <c:v>Madou Berthe</c:v>
                  </c:pt>
                  <c:pt idx="10">
                    <c:v>Salif Berthe</c:v>
                  </c:pt>
                  <c:pt idx="12">
                    <c:v>Sekou Berthe</c:v>
                  </c:pt>
                  <c:pt idx="14">
                    <c:v>Tiemoko Berthe</c:v>
                  </c:pt>
                </c:lvl>
              </c:multiLvlStrCache>
            </c:multiLvlStrRef>
          </c:cat>
          <c:val>
            <c:numRef>
              <c:f>Graph!$B$3:$Q$3</c:f>
              <c:numCache>
                <c:formatCode>General</c:formatCode>
                <c:ptCount val="16"/>
                <c:pt idx="0">
                  <c:v>1.0699999999999994</c:v>
                </c:pt>
                <c:pt idx="1">
                  <c:v>0.90999999999999992</c:v>
                </c:pt>
                <c:pt idx="2" formatCode="0.00">
                  <c:v>0.76000000000000023</c:v>
                </c:pt>
                <c:pt idx="3" formatCode="0.00">
                  <c:v>0.63000000000000034</c:v>
                </c:pt>
                <c:pt idx="4" formatCode="0.00">
                  <c:v>1</c:v>
                </c:pt>
                <c:pt idx="5" formatCode="0.00">
                  <c:v>0.67800000000000016</c:v>
                </c:pt>
                <c:pt idx="6" formatCode="0.00">
                  <c:v>0.94400000000000039</c:v>
                </c:pt>
                <c:pt idx="7" formatCode="0.00">
                  <c:v>0.39400000000000013</c:v>
                </c:pt>
                <c:pt idx="8" formatCode="0.00">
                  <c:v>1.0479999999999994</c:v>
                </c:pt>
                <c:pt idx="9" formatCode="0.00">
                  <c:v>0.75600000000000023</c:v>
                </c:pt>
                <c:pt idx="10" formatCode="0.00">
                  <c:v>0.40400000000000008</c:v>
                </c:pt>
                <c:pt idx="11" formatCode="0.00">
                  <c:v>0.42800000000000016</c:v>
                </c:pt>
                <c:pt idx="12" formatCode="0.00">
                  <c:v>0.79600000000000004</c:v>
                </c:pt>
                <c:pt idx="13" formatCode="0.00">
                  <c:v>0.65000000000000024</c:v>
                </c:pt>
                <c:pt idx="14" formatCode="0.00">
                  <c:v>0.56600000000000028</c:v>
                </c:pt>
                <c:pt idx="15" formatCode="0.00">
                  <c:v>0.3480000000000002</c:v>
                </c:pt>
              </c:numCache>
            </c:numRef>
          </c:val>
          <c:extLst>
            <c:ext xmlns:c16="http://schemas.microsoft.com/office/drawing/2014/chart" uri="{C3380CC4-5D6E-409C-BE32-E72D297353CC}">
              <c16:uniqueId val="{00000000-8F8A-4107-830E-F5E64DCDB081}"/>
            </c:ext>
          </c:extLst>
        </c:ser>
        <c:ser>
          <c:idx val="1"/>
          <c:order val="1"/>
          <c:tx>
            <c:strRef>
              <c:f>Graph!$A$4</c:f>
              <c:strCache>
                <c:ptCount val="1"/>
                <c:pt idx="0">
                  <c:v>30/06/2018</c:v>
                </c:pt>
              </c:strCache>
            </c:strRef>
          </c:tx>
          <c:invertIfNegative val="0"/>
          <c:cat>
            <c:multiLvlStrRef>
              <c:f>Graph!$B$1:$Q$2</c:f>
              <c:multiLvlStrCache>
                <c:ptCount val="16"/>
                <c:lvl>
                  <c:pt idx="0">
                    <c:v>CB</c:v>
                  </c:pt>
                  <c:pt idx="1">
                    <c:v>NCB</c:v>
                  </c:pt>
                  <c:pt idx="2">
                    <c:v>CB</c:v>
                  </c:pt>
                  <c:pt idx="3">
                    <c:v>NCB</c:v>
                  </c:pt>
                  <c:pt idx="4">
                    <c:v>CB</c:v>
                  </c:pt>
                  <c:pt idx="5">
                    <c:v>NCB</c:v>
                  </c:pt>
                  <c:pt idx="6">
                    <c:v>CB</c:v>
                  </c:pt>
                  <c:pt idx="7">
                    <c:v>NCB</c:v>
                  </c:pt>
                  <c:pt idx="8">
                    <c:v>CB</c:v>
                  </c:pt>
                  <c:pt idx="9">
                    <c:v>NCB</c:v>
                  </c:pt>
                  <c:pt idx="10">
                    <c:v>CB</c:v>
                  </c:pt>
                  <c:pt idx="11">
                    <c:v>NCB</c:v>
                  </c:pt>
                  <c:pt idx="12">
                    <c:v>CB</c:v>
                  </c:pt>
                  <c:pt idx="13">
                    <c:v>NCB</c:v>
                  </c:pt>
                  <c:pt idx="14">
                    <c:v>CB</c:v>
                  </c:pt>
                  <c:pt idx="15">
                    <c:v>NCB</c:v>
                  </c:pt>
                </c:lvl>
                <c:lvl>
                  <c:pt idx="0">
                    <c:v>Adama Berthe</c:v>
                  </c:pt>
                  <c:pt idx="2">
                    <c:v>Amadou berthe</c:v>
                  </c:pt>
                  <c:pt idx="4">
                    <c:v>Barnabe Traore</c:v>
                  </c:pt>
                  <c:pt idx="6">
                    <c:v>Bourama Dembele</c:v>
                  </c:pt>
                  <c:pt idx="8">
                    <c:v>Madou Berthe</c:v>
                  </c:pt>
                  <c:pt idx="10">
                    <c:v>Salif Berthe</c:v>
                  </c:pt>
                  <c:pt idx="12">
                    <c:v>Sekou Berthe</c:v>
                  </c:pt>
                  <c:pt idx="14">
                    <c:v>Tiemoko Berthe</c:v>
                  </c:pt>
                </c:lvl>
              </c:multiLvlStrCache>
            </c:multiLvlStrRef>
          </c:cat>
          <c:val>
            <c:numRef>
              <c:f>Graph!$B$4:$Q$4</c:f>
              <c:numCache>
                <c:formatCode>General</c:formatCode>
                <c:ptCount val="16"/>
                <c:pt idx="0">
                  <c:v>1.1060000000000001</c:v>
                </c:pt>
                <c:pt idx="1">
                  <c:v>0.94399999999999995</c:v>
                </c:pt>
                <c:pt idx="2" formatCode="0.00">
                  <c:v>0.80199999999999994</c:v>
                </c:pt>
                <c:pt idx="3" formatCode="0.00">
                  <c:v>0.66800000000000015</c:v>
                </c:pt>
                <c:pt idx="4" formatCode="0.00">
                  <c:v>1.05</c:v>
                </c:pt>
                <c:pt idx="5" formatCode="0.00">
                  <c:v>0.73200000000000021</c:v>
                </c:pt>
                <c:pt idx="6" formatCode="0.00">
                  <c:v>1.008</c:v>
                </c:pt>
                <c:pt idx="7" formatCode="0.00">
                  <c:v>0.44400000000000012</c:v>
                </c:pt>
                <c:pt idx="8" formatCode="0.00">
                  <c:v>1.0680000000000001</c:v>
                </c:pt>
                <c:pt idx="9" formatCode="0.00">
                  <c:v>0.82199999999999984</c:v>
                </c:pt>
                <c:pt idx="10" formatCode="0.00">
                  <c:v>0.64000000000000024</c:v>
                </c:pt>
                <c:pt idx="11" formatCode="0.00">
                  <c:v>0.46800000000000008</c:v>
                </c:pt>
                <c:pt idx="12" formatCode="0.00">
                  <c:v>0.89400000000000013</c:v>
                </c:pt>
                <c:pt idx="13" formatCode="0.00">
                  <c:v>0.7240000000000002</c:v>
                </c:pt>
                <c:pt idx="14" formatCode="0.00">
                  <c:v>0.66200000000000014</c:v>
                </c:pt>
                <c:pt idx="15" formatCode="0.00">
                  <c:v>0.4</c:v>
                </c:pt>
              </c:numCache>
            </c:numRef>
          </c:val>
          <c:extLst>
            <c:ext xmlns:c16="http://schemas.microsoft.com/office/drawing/2014/chart" uri="{C3380CC4-5D6E-409C-BE32-E72D297353CC}">
              <c16:uniqueId val="{00000001-8F8A-4107-830E-F5E64DCDB081}"/>
            </c:ext>
          </c:extLst>
        </c:ser>
        <c:ser>
          <c:idx val="2"/>
          <c:order val="2"/>
          <c:tx>
            <c:strRef>
              <c:f>Graph!$A$5</c:f>
              <c:strCache>
                <c:ptCount val="1"/>
                <c:pt idx="0">
                  <c:v>15/07/2018</c:v>
                </c:pt>
              </c:strCache>
            </c:strRef>
          </c:tx>
          <c:invertIfNegative val="0"/>
          <c:cat>
            <c:multiLvlStrRef>
              <c:f>Graph!$B$1:$Q$2</c:f>
              <c:multiLvlStrCache>
                <c:ptCount val="16"/>
                <c:lvl>
                  <c:pt idx="0">
                    <c:v>CB</c:v>
                  </c:pt>
                  <c:pt idx="1">
                    <c:v>NCB</c:v>
                  </c:pt>
                  <c:pt idx="2">
                    <c:v>CB</c:v>
                  </c:pt>
                  <c:pt idx="3">
                    <c:v>NCB</c:v>
                  </c:pt>
                  <c:pt idx="4">
                    <c:v>CB</c:v>
                  </c:pt>
                  <c:pt idx="5">
                    <c:v>NCB</c:v>
                  </c:pt>
                  <c:pt idx="6">
                    <c:v>CB</c:v>
                  </c:pt>
                  <c:pt idx="7">
                    <c:v>NCB</c:v>
                  </c:pt>
                  <c:pt idx="8">
                    <c:v>CB</c:v>
                  </c:pt>
                  <c:pt idx="9">
                    <c:v>NCB</c:v>
                  </c:pt>
                  <c:pt idx="10">
                    <c:v>CB</c:v>
                  </c:pt>
                  <c:pt idx="11">
                    <c:v>NCB</c:v>
                  </c:pt>
                  <c:pt idx="12">
                    <c:v>CB</c:v>
                  </c:pt>
                  <c:pt idx="13">
                    <c:v>NCB</c:v>
                  </c:pt>
                  <c:pt idx="14">
                    <c:v>CB</c:v>
                  </c:pt>
                  <c:pt idx="15">
                    <c:v>NCB</c:v>
                  </c:pt>
                </c:lvl>
                <c:lvl>
                  <c:pt idx="0">
                    <c:v>Adama Berthe</c:v>
                  </c:pt>
                  <c:pt idx="2">
                    <c:v>Amadou berthe</c:v>
                  </c:pt>
                  <c:pt idx="4">
                    <c:v>Barnabe Traore</c:v>
                  </c:pt>
                  <c:pt idx="6">
                    <c:v>Bourama Dembele</c:v>
                  </c:pt>
                  <c:pt idx="8">
                    <c:v>Madou Berthe</c:v>
                  </c:pt>
                  <c:pt idx="10">
                    <c:v>Salif Berthe</c:v>
                  </c:pt>
                  <c:pt idx="12">
                    <c:v>Sekou Berthe</c:v>
                  </c:pt>
                  <c:pt idx="14">
                    <c:v>Tiemoko Berthe</c:v>
                  </c:pt>
                </c:lvl>
              </c:multiLvlStrCache>
            </c:multiLvlStrRef>
          </c:cat>
          <c:val>
            <c:numRef>
              <c:f>Graph!$B$5:$Q$5</c:f>
              <c:numCache>
                <c:formatCode>General</c:formatCode>
                <c:ptCount val="16"/>
                <c:pt idx="0">
                  <c:v>1.1459999999999995</c:v>
                </c:pt>
                <c:pt idx="1">
                  <c:v>0.97399999999999998</c:v>
                </c:pt>
                <c:pt idx="2" formatCode="0.00">
                  <c:v>0.84600000000000009</c:v>
                </c:pt>
                <c:pt idx="3" formatCode="0.00">
                  <c:v>0.71200000000000019</c:v>
                </c:pt>
                <c:pt idx="4" formatCode="0.00">
                  <c:v>1.1260000000000001</c:v>
                </c:pt>
                <c:pt idx="5" formatCode="0.00">
                  <c:v>0.78799999999999992</c:v>
                </c:pt>
                <c:pt idx="6" formatCode="0.00">
                  <c:v>1.0980000000000001</c:v>
                </c:pt>
                <c:pt idx="7" formatCode="0.00">
                  <c:v>0.53800000000000003</c:v>
                </c:pt>
                <c:pt idx="8" formatCode="0.00">
                  <c:v>1.1140000000000001</c:v>
                </c:pt>
                <c:pt idx="9" formatCode="0.00">
                  <c:v>0.87400000000000044</c:v>
                </c:pt>
                <c:pt idx="10" formatCode="0.00">
                  <c:v>0.74600000000000022</c:v>
                </c:pt>
                <c:pt idx="11" formatCode="0.00">
                  <c:v>0.54200000000000004</c:v>
                </c:pt>
                <c:pt idx="12" formatCode="0.00">
                  <c:v>0.99600000000000011</c:v>
                </c:pt>
                <c:pt idx="13" formatCode="0.00">
                  <c:v>0.81200000000000028</c:v>
                </c:pt>
                <c:pt idx="14" formatCode="0.00">
                  <c:v>0.76400000000000023</c:v>
                </c:pt>
                <c:pt idx="15" formatCode="0.00">
                  <c:v>0.48000000000000009</c:v>
                </c:pt>
              </c:numCache>
            </c:numRef>
          </c:val>
          <c:extLst>
            <c:ext xmlns:c16="http://schemas.microsoft.com/office/drawing/2014/chart" uri="{C3380CC4-5D6E-409C-BE32-E72D297353CC}">
              <c16:uniqueId val="{00000002-8F8A-4107-830E-F5E64DCDB081}"/>
            </c:ext>
          </c:extLst>
        </c:ser>
        <c:ser>
          <c:idx val="3"/>
          <c:order val="3"/>
          <c:tx>
            <c:strRef>
              <c:f>Graph!$A$6</c:f>
              <c:strCache>
                <c:ptCount val="1"/>
                <c:pt idx="0">
                  <c:v>30/07/2018</c:v>
                </c:pt>
              </c:strCache>
            </c:strRef>
          </c:tx>
          <c:invertIfNegative val="0"/>
          <c:cat>
            <c:multiLvlStrRef>
              <c:f>Graph!$B$1:$Q$2</c:f>
              <c:multiLvlStrCache>
                <c:ptCount val="16"/>
                <c:lvl>
                  <c:pt idx="0">
                    <c:v>CB</c:v>
                  </c:pt>
                  <c:pt idx="1">
                    <c:v>NCB</c:v>
                  </c:pt>
                  <c:pt idx="2">
                    <c:v>CB</c:v>
                  </c:pt>
                  <c:pt idx="3">
                    <c:v>NCB</c:v>
                  </c:pt>
                  <c:pt idx="4">
                    <c:v>CB</c:v>
                  </c:pt>
                  <c:pt idx="5">
                    <c:v>NCB</c:v>
                  </c:pt>
                  <c:pt idx="6">
                    <c:v>CB</c:v>
                  </c:pt>
                  <c:pt idx="7">
                    <c:v>NCB</c:v>
                  </c:pt>
                  <c:pt idx="8">
                    <c:v>CB</c:v>
                  </c:pt>
                  <c:pt idx="9">
                    <c:v>NCB</c:v>
                  </c:pt>
                  <c:pt idx="10">
                    <c:v>CB</c:v>
                  </c:pt>
                  <c:pt idx="11">
                    <c:v>NCB</c:v>
                  </c:pt>
                  <c:pt idx="12">
                    <c:v>CB</c:v>
                  </c:pt>
                  <c:pt idx="13">
                    <c:v>NCB</c:v>
                  </c:pt>
                  <c:pt idx="14">
                    <c:v>CB</c:v>
                  </c:pt>
                  <c:pt idx="15">
                    <c:v>NCB</c:v>
                  </c:pt>
                </c:lvl>
                <c:lvl>
                  <c:pt idx="0">
                    <c:v>Adama Berthe</c:v>
                  </c:pt>
                  <c:pt idx="2">
                    <c:v>Amadou berthe</c:v>
                  </c:pt>
                  <c:pt idx="4">
                    <c:v>Barnabe Traore</c:v>
                  </c:pt>
                  <c:pt idx="6">
                    <c:v>Bourama Dembele</c:v>
                  </c:pt>
                  <c:pt idx="8">
                    <c:v>Madou Berthe</c:v>
                  </c:pt>
                  <c:pt idx="10">
                    <c:v>Salif Berthe</c:v>
                  </c:pt>
                  <c:pt idx="12">
                    <c:v>Sekou Berthe</c:v>
                  </c:pt>
                  <c:pt idx="14">
                    <c:v>Tiemoko Berthe</c:v>
                  </c:pt>
                </c:lvl>
              </c:multiLvlStrCache>
            </c:multiLvlStrRef>
          </c:cat>
          <c:val>
            <c:numRef>
              <c:f>Graph!$B$6:$Q$6</c:f>
              <c:numCache>
                <c:formatCode>General</c:formatCode>
                <c:ptCount val="16"/>
                <c:pt idx="0">
                  <c:v>1.1819999999999995</c:v>
                </c:pt>
                <c:pt idx="1">
                  <c:v>1.01</c:v>
                </c:pt>
                <c:pt idx="2" formatCode="0.00">
                  <c:v>0.89200000000000024</c:v>
                </c:pt>
                <c:pt idx="3" formatCode="0.00">
                  <c:v>0.74800000000000022</c:v>
                </c:pt>
                <c:pt idx="4" formatCode="0.00">
                  <c:v>1.1940000000000006</c:v>
                </c:pt>
                <c:pt idx="5" formatCode="0.00">
                  <c:v>0.86000000000000021</c:v>
                </c:pt>
                <c:pt idx="6" formatCode="0.00">
                  <c:v>1.2</c:v>
                </c:pt>
                <c:pt idx="7" formatCode="0.00">
                  <c:v>0.64800000000000024</c:v>
                </c:pt>
                <c:pt idx="8" formatCode="0.00">
                  <c:v>1.1759999999999995</c:v>
                </c:pt>
                <c:pt idx="9" formatCode="0.00">
                  <c:v>0.94199999999999984</c:v>
                </c:pt>
                <c:pt idx="10" formatCode="0.00">
                  <c:v>0.75400000000000023</c:v>
                </c:pt>
                <c:pt idx="11" formatCode="0.00">
                  <c:v>0.64200000000000024</c:v>
                </c:pt>
                <c:pt idx="12" formatCode="0.00">
                  <c:v>1.1100000000000001</c:v>
                </c:pt>
                <c:pt idx="13" formatCode="0.00">
                  <c:v>0.88200000000000023</c:v>
                </c:pt>
                <c:pt idx="14" formatCode="0.00">
                  <c:v>0.89600000000000013</c:v>
                </c:pt>
                <c:pt idx="15" formatCode="0.00">
                  <c:v>0.59200000000000019</c:v>
                </c:pt>
              </c:numCache>
            </c:numRef>
          </c:val>
          <c:extLst>
            <c:ext xmlns:c16="http://schemas.microsoft.com/office/drawing/2014/chart" uri="{C3380CC4-5D6E-409C-BE32-E72D297353CC}">
              <c16:uniqueId val="{00000003-8F8A-4107-830E-F5E64DCDB081}"/>
            </c:ext>
          </c:extLst>
        </c:ser>
        <c:ser>
          <c:idx val="4"/>
          <c:order val="4"/>
          <c:tx>
            <c:strRef>
              <c:f>Graph!$A$7</c:f>
              <c:strCache>
                <c:ptCount val="1"/>
                <c:pt idx="0">
                  <c:v>15/08/2018</c:v>
                </c:pt>
              </c:strCache>
            </c:strRef>
          </c:tx>
          <c:invertIfNegative val="0"/>
          <c:cat>
            <c:multiLvlStrRef>
              <c:f>Graph!$B$1:$Q$2</c:f>
              <c:multiLvlStrCache>
                <c:ptCount val="16"/>
                <c:lvl>
                  <c:pt idx="0">
                    <c:v>CB</c:v>
                  </c:pt>
                  <c:pt idx="1">
                    <c:v>NCB</c:v>
                  </c:pt>
                  <c:pt idx="2">
                    <c:v>CB</c:v>
                  </c:pt>
                  <c:pt idx="3">
                    <c:v>NCB</c:v>
                  </c:pt>
                  <c:pt idx="4">
                    <c:v>CB</c:v>
                  </c:pt>
                  <c:pt idx="5">
                    <c:v>NCB</c:v>
                  </c:pt>
                  <c:pt idx="6">
                    <c:v>CB</c:v>
                  </c:pt>
                  <c:pt idx="7">
                    <c:v>NCB</c:v>
                  </c:pt>
                  <c:pt idx="8">
                    <c:v>CB</c:v>
                  </c:pt>
                  <c:pt idx="9">
                    <c:v>NCB</c:v>
                  </c:pt>
                  <c:pt idx="10">
                    <c:v>CB</c:v>
                  </c:pt>
                  <c:pt idx="11">
                    <c:v>NCB</c:v>
                  </c:pt>
                  <c:pt idx="12">
                    <c:v>CB</c:v>
                  </c:pt>
                  <c:pt idx="13">
                    <c:v>NCB</c:v>
                  </c:pt>
                  <c:pt idx="14">
                    <c:v>CB</c:v>
                  </c:pt>
                  <c:pt idx="15">
                    <c:v>NCB</c:v>
                  </c:pt>
                </c:lvl>
                <c:lvl>
                  <c:pt idx="0">
                    <c:v>Adama Berthe</c:v>
                  </c:pt>
                  <c:pt idx="2">
                    <c:v>Amadou berthe</c:v>
                  </c:pt>
                  <c:pt idx="4">
                    <c:v>Barnabe Traore</c:v>
                  </c:pt>
                  <c:pt idx="6">
                    <c:v>Bourama Dembele</c:v>
                  </c:pt>
                  <c:pt idx="8">
                    <c:v>Madou Berthe</c:v>
                  </c:pt>
                  <c:pt idx="10">
                    <c:v>Salif Berthe</c:v>
                  </c:pt>
                  <c:pt idx="12">
                    <c:v>Sekou Berthe</c:v>
                  </c:pt>
                  <c:pt idx="14">
                    <c:v>Tiemoko Berthe</c:v>
                  </c:pt>
                </c:lvl>
              </c:multiLvlStrCache>
            </c:multiLvlStrRef>
          </c:cat>
          <c:val>
            <c:numRef>
              <c:f>Graph!$B$7:$Q$7</c:f>
              <c:numCache>
                <c:formatCode>General</c:formatCode>
                <c:ptCount val="16"/>
                <c:pt idx="0">
                  <c:v>1.232</c:v>
                </c:pt>
                <c:pt idx="1">
                  <c:v>1.044</c:v>
                </c:pt>
                <c:pt idx="2" formatCode="0.00">
                  <c:v>0.94000000000000028</c:v>
                </c:pt>
                <c:pt idx="3" formatCode="0.00">
                  <c:v>0.79600000000000004</c:v>
                </c:pt>
                <c:pt idx="4" formatCode="0.00">
                  <c:v>1.2639999999999993</c:v>
                </c:pt>
                <c:pt idx="5" formatCode="0.00">
                  <c:v>0.92599999999999993</c:v>
                </c:pt>
                <c:pt idx="6" formatCode="0.00">
                  <c:v>1.284</c:v>
                </c:pt>
                <c:pt idx="7" formatCode="0.00">
                  <c:v>0.7300000000000002</c:v>
                </c:pt>
                <c:pt idx="8" formatCode="0.00">
                  <c:v>1.244</c:v>
                </c:pt>
                <c:pt idx="9" formatCode="0.00">
                  <c:v>0.9880000000000001</c:v>
                </c:pt>
                <c:pt idx="10" formatCode="0.00">
                  <c:v>0.78200000000000003</c:v>
                </c:pt>
                <c:pt idx="11" formatCode="0.00">
                  <c:v>0.75800000000000023</c:v>
                </c:pt>
                <c:pt idx="12" formatCode="0.00">
                  <c:v>1.26</c:v>
                </c:pt>
                <c:pt idx="13" formatCode="0.00">
                  <c:v>0.98599999999999999</c:v>
                </c:pt>
                <c:pt idx="14" formatCode="0.00">
                  <c:v>1.0479999999999994</c:v>
                </c:pt>
                <c:pt idx="15" formatCode="0.00">
                  <c:v>0.7220000000000002</c:v>
                </c:pt>
              </c:numCache>
            </c:numRef>
          </c:val>
          <c:extLst>
            <c:ext xmlns:c16="http://schemas.microsoft.com/office/drawing/2014/chart" uri="{C3380CC4-5D6E-409C-BE32-E72D297353CC}">
              <c16:uniqueId val="{00000004-8F8A-4107-830E-F5E64DCDB081}"/>
            </c:ext>
          </c:extLst>
        </c:ser>
        <c:ser>
          <c:idx val="5"/>
          <c:order val="5"/>
          <c:tx>
            <c:strRef>
              <c:f>Graph!$A$8</c:f>
              <c:strCache>
                <c:ptCount val="1"/>
                <c:pt idx="0">
                  <c:v>30/08/2018</c:v>
                </c:pt>
              </c:strCache>
            </c:strRef>
          </c:tx>
          <c:invertIfNegative val="0"/>
          <c:cat>
            <c:multiLvlStrRef>
              <c:f>Graph!$B$1:$Q$2</c:f>
              <c:multiLvlStrCache>
                <c:ptCount val="16"/>
                <c:lvl>
                  <c:pt idx="0">
                    <c:v>CB</c:v>
                  </c:pt>
                  <c:pt idx="1">
                    <c:v>NCB</c:v>
                  </c:pt>
                  <c:pt idx="2">
                    <c:v>CB</c:v>
                  </c:pt>
                  <c:pt idx="3">
                    <c:v>NCB</c:v>
                  </c:pt>
                  <c:pt idx="4">
                    <c:v>CB</c:v>
                  </c:pt>
                  <c:pt idx="5">
                    <c:v>NCB</c:v>
                  </c:pt>
                  <c:pt idx="6">
                    <c:v>CB</c:v>
                  </c:pt>
                  <c:pt idx="7">
                    <c:v>NCB</c:v>
                  </c:pt>
                  <c:pt idx="8">
                    <c:v>CB</c:v>
                  </c:pt>
                  <c:pt idx="9">
                    <c:v>NCB</c:v>
                  </c:pt>
                  <c:pt idx="10">
                    <c:v>CB</c:v>
                  </c:pt>
                  <c:pt idx="11">
                    <c:v>NCB</c:v>
                  </c:pt>
                  <c:pt idx="12">
                    <c:v>CB</c:v>
                  </c:pt>
                  <c:pt idx="13">
                    <c:v>NCB</c:v>
                  </c:pt>
                  <c:pt idx="14">
                    <c:v>CB</c:v>
                  </c:pt>
                  <c:pt idx="15">
                    <c:v>NCB</c:v>
                  </c:pt>
                </c:lvl>
                <c:lvl>
                  <c:pt idx="0">
                    <c:v>Adama Berthe</c:v>
                  </c:pt>
                  <c:pt idx="2">
                    <c:v>Amadou berthe</c:v>
                  </c:pt>
                  <c:pt idx="4">
                    <c:v>Barnabe Traore</c:v>
                  </c:pt>
                  <c:pt idx="6">
                    <c:v>Bourama Dembele</c:v>
                  </c:pt>
                  <c:pt idx="8">
                    <c:v>Madou Berthe</c:v>
                  </c:pt>
                  <c:pt idx="10">
                    <c:v>Salif Berthe</c:v>
                  </c:pt>
                  <c:pt idx="12">
                    <c:v>Sekou Berthe</c:v>
                  </c:pt>
                  <c:pt idx="14">
                    <c:v>Tiemoko Berthe</c:v>
                  </c:pt>
                </c:lvl>
              </c:multiLvlStrCache>
            </c:multiLvlStrRef>
          </c:cat>
          <c:val>
            <c:numRef>
              <c:f>Graph!$B$8:$Q$8</c:f>
              <c:numCache>
                <c:formatCode>General</c:formatCode>
                <c:ptCount val="16"/>
                <c:pt idx="0">
                  <c:v>1.264</c:v>
                </c:pt>
                <c:pt idx="1">
                  <c:v>1.0719999999999994</c:v>
                </c:pt>
                <c:pt idx="2" formatCode="0.00">
                  <c:v>0.99399999999999999</c:v>
                </c:pt>
                <c:pt idx="3" formatCode="0.00">
                  <c:v>0.8520000000000002</c:v>
                </c:pt>
                <c:pt idx="4" formatCode="0.00">
                  <c:v>1.3359999999999994</c:v>
                </c:pt>
                <c:pt idx="5" formatCode="0.00">
                  <c:v>0.998</c:v>
                </c:pt>
                <c:pt idx="6" formatCode="0.00">
                  <c:v>1.3619999999999994</c:v>
                </c:pt>
                <c:pt idx="7" formatCode="0.00">
                  <c:v>0.83200000000000029</c:v>
                </c:pt>
                <c:pt idx="8" formatCode="0.00">
                  <c:v>1.3160000000000001</c:v>
                </c:pt>
                <c:pt idx="9" formatCode="0.00">
                  <c:v>1.042</c:v>
                </c:pt>
                <c:pt idx="10" formatCode="0.00">
                  <c:v>0.93</c:v>
                </c:pt>
                <c:pt idx="11" formatCode="0.00">
                  <c:v>0.84800000000000031</c:v>
                </c:pt>
                <c:pt idx="12" formatCode="0.00">
                  <c:v>1.3959999999999995</c:v>
                </c:pt>
                <c:pt idx="13" formatCode="0.00">
                  <c:v>1.052</c:v>
                </c:pt>
                <c:pt idx="14" formatCode="0.00">
                  <c:v>1.216</c:v>
                </c:pt>
                <c:pt idx="15" formatCode="0.00">
                  <c:v>0.90800000000000003</c:v>
                </c:pt>
              </c:numCache>
            </c:numRef>
          </c:val>
          <c:extLst>
            <c:ext xmlns:c16="http://schemas.microsoft.com/office/drawing/2014/chart" uri="{C3380CC4-5D6E-409C-BE32-E72D297353CC}">
              <c16:uniqueId val="{00000005-8F8A-4107-830E-F5E64DCDB081}"/>
            </c:ext>
          </c:extLst>
        </c:ser>
        <c:ser>
          <c:idx val="6"/>
          <c:order val="6"/>
          <c:tx>
            <c:strRef>
              <c:f>Graph!$A$9</c:f>
              <c:strCache>
                <c:ptCount val="1"/>
                <c:pt idx="0">
                  <c:v>15/09/2018</c:v>
                </c:pt>
              </c:strCache>
            </c:strRef>
          </c:tx>
          <c:invertIfNegative val="0"/>
          <c:cat>
            <c:multiLvlStrRef>
              <c:f>Graph!$B$1:$Q$2</c:f>
              <c:multiLvlStrCache>
                <c:ptCount val="16"/>
                <c:lvl>
                  <c:pt idx="0">
                    <c:v>CB</c:v>
                  </c:pt>
                  <c:pt idx="1">
                    <c:v>NCB</c:v>
                  </c:pt>
                  <c:pt idx="2">
                    <c:v>CB</c:v>
                  </c:pt>
                  <c:pt idx="3">
                    <c:v>NCB</c:v>
                  </c:pt>
                  <c:pt idx="4">
                    <c:v>CB</c:v>
                  </c:pt>
                  <c:pt idx="5">
                    <c:v>NCB</c:v>
                  </c:pt>
                  <c:pt idx="6">
                    <c:v>CB</c:v>
                  </c:pt>
                  <c:pt idx="7">
                    <c:v>NCB</c:v>
                  </c:pt>
                  <c:pt idx="8">
                    <c:v>CB</c:v>
                  </c:pt>
                  <c:pt idx="9">
                    <c:v>NCB</c:v>
                  </c:pt>
                  <c:pt idx="10">
                    <c:v>CB</c:v>
                  </c:pt>
                  <c:pt idx="11">
                    <c:v>NCB</c:v>
                  </c:pt>
                  <c:pt idx="12">
                    <c:v>CB</c:v>
                  </c:pt>
                  <c:pt idx="13">
                    <c:v>NCB</c:v>
                  </c:pt>
                  <c:pt idx="14">
                    <c:v>CB</c:v>
                  </c:pt>
                  <c:pt idx="15">
                    <c:v>NCB</c:v>
                  </c:pt>
                </c:lvl>
                <c:lvl>
                  <c:pt idx="0">
                    <c:v>Adama Berthe</c:v>
                  </c:pt>
                  <c:pt idx="2">
                    <c:v>Amadou berthe</c:v>
                  </c:pt>
                  <c:pt idx="4">
                    <c:v>Barnabe Traore</c:v>
                  </c:pt>
                  <c:pt idx="6">
                    <c:v>Bourama Dembele</c:v>
                  </c:pt>
                  <c:pt idx="8">
                    <c:v>Madou Berthe</c:v>
                  </c:pt>
                  <c:pt idx="10">
                    <c:v>Salif Berthe</c:v>
                  </c:pt>
                  <c:pt idx="12">
                    <c:v>Sekou Berthe</c:v>
                  </c:pt>
                  <c:pt idx="14">
                    <c:v>Tiemoko Berthe</c:v>
                  </c:pt>
                </c:lvl>
              </c:multiLvlStrCache>
            </c:multiLvlStrRef>
          </c:cat>
          <c:val>
            <c:numRef>
              <c:f>Graph!$B$9:$Q$9</c:f>
              <c:numCache>
                <c:formatCode>General</c:formatCode>
                <c:ptCount val="16"/>
                <c:pt idx="0">
                  <c:v>1.304</c:v>
                </c:pt>
                <c:pt idx="1">
                  <c:v>1.1060000000000001</c:v>
                </c:pt>
                <c:pt idx="2" formatCode="0.00">
                  <c:v>1.05</c:v>
                </c:pt>
                <c:pt idx="3" formatCode="0.00">
                  <c:v>0.91799999999999993</c:v>
                </c:pt>
                <c:pt idx="4" formatCode="0.00">
                  <c:v>1.4</c:v>
                </c:pt>
                <c:pt idx="5" formatCode="0.00">
                  <c:v>1.06</c:v>
                </c:pt>
                <c:pt idx="6" formatCode="0.00">
                  <c:v>1.44</c:v>
                </c:pt>
                <c:pt idx="7" formatCode="0.00">
                  <c:v>0.91399999999999992</c:v>
                </c:pt>
                <c:pt idx="8" formatCode="0.00">
                  <c:v>1.3919999999999995</c:v>
                </c:pt>
                <c:pt idx="9" formatCode="0.00">
                  <c:v>1.0820000000000001</c:v>
                </c:pt>
                <c:pt idx="10" formatCode="0.00">
                  <c:v>1.1060000000000001</c:v>
                </c:pt>
                <c:pt idx="11" formatCode="0.00">
                  <c:v>0.92000000000000015</c:v>
                </c:pt>
                <c:pt idx="12" formatCode="0.00">
                  <c:v>1.512</c:v>
                </c:pt>
                <c:pt idx="13" formatCode="0.00">
                  <c:v>1.1360000000000001</c:v>
                </c:pt>
                <c:pt idx="14" formatCode="0.00">
                  <c:v>1.3759999999999994</c:v>
                </c:pt>
                <c:pt idx="15" formatCode="0.00">
                  <c:v>1.05</c:v>
                </c:pt>
              </c:numCache>
            </c:numRef>
          </c:val>
          <c:extLst>
            <c:ext xmlns:c16="http://schemas.microsoft.com/office/drawing/2014/chart" uri="{C3380CC4-5D6E-409C-BE32-E72D297353CC}">
              <c16:uniqueId val="{00000006-8F8A-4107-830E-F5E64DCDB081}"/>
            </c:ext>
          </c:extLst>
        </c:ser>
        <c:ser>
          <c:idx val="7"/>
          <c:order val="7"/>
          <c:tx>
            <c:strRef>
              <c:f>Graph!$A$10</c:f>
              <c:strCache>
                <c:ptCount val="1"/>
                <c:pt idx="0">
                  <c:v>30/09/2018</c:v>
                </c:pt>
              </c:strCache>
            </c:strRef>
          </c:tx>
          <c:invertIfNegative val="0"/>
          <c:cat>
            <c:multiLvlStrRef>
              <c:f>Graph!$B$1:$Q$2</c:f>
              <c:multiLvlStrCache>
                <c:ptCount val="16"/>
                <c:lvl>
                  <c:pt idx="0">
                    <c:v>CB</c:v>
                  </c:pt>
                  <c:pt idx="1">
                    <c:v>NCB</c:v>
                  </c:pt>
                  <c:pt idx="2">
                    <c:v>CB</c:v>
                  </c:pt>
                  <c:pt idx="3">
                    <c:v>NCB</c:v>
                  </c:pt>
                  <c:pt idx="4">
                    <c:v>CB</c:v>
                  </c:pt>
                  <c:pt idx="5">
                    <c:v>NCB</c:v>
                  </c:pt>
                  <c:pt idx="6">
                    <c:v>CB</c:v>
                  </c:pt>
                  <c:pt idx="7">
                    <c:v>NCB</c:v>
                  </c:pt>
                  <c:pt idx="8">
                    <c:v>CB</c:v>
                  </c:pt>
                  <c:pt idx="9">
                    <c:v>NCB</c:v>
                  </c:pt>
                  <c:pt idx="10">
                    <c:v>CB</c:v>
                  </c:pt>
                  <c:pt idx="11">
                    <c:v>NCB</c:v>
                  </c:pt>
                  <c:pt idx="12">
                    <c:v>CB</c:v>
                  </c:pt>
                  <c:pt idx="13">
                    <c:v>NCB</c:v>
                  </c:pt>
                  <c:pt idx="14">
                    <c:v>CB</c:v>
                  </c:pt>
                  <c:pt idx="15">
                    <c:v>NCB</c:v>
                  </c:pt>
                </c:lvl>
                <c:lvl>
                  <c:pt idx="0">
                    <c:v>Adama Berthe</c:v>
                  </c:pt>
                  <c:pt idx="2">
                    <c:v>Amadou berthe</c:v>
                  </c:pt>
                  <c:pt idx="4">
                    <c:v>Barnabe Traore</c:v>
                  </c:pt>
                  <c:pt idx="6">
                    <c:v>Bourama Dembele</c:v>
                  </c:pt>
                  <c:pt idx="8">
                    <c:v>Madou Berthe</c:v>
                  </c:pt>
                  <c:pt idx="10">
                    <c:v>Salif Berthe</c:v>
                  </c:pt>
                  <c:pt idx="12">
                    <c:v>Sekou Berthe</c:v>
                  </c:pt>
                  <c:pt idx="14">
                    <c:v>Tiemoko Berthe</c:v>
                  </c:pt>
                </c:lvl>
              </c:multiLvlStrCache>
            </c:multiLvlStrRef>
          </c:cat>
          <c:val>
            <c:numRef>
              <c:f>Graph!$B$10:$Q$10</c:f>
              <c:numCache>
                <c:formatCode>General</c:formatCode>
                <c:ptCount val="16"/>
                <c:pt idx="0">
                  <c:v>1.3380000000000001</c:v>
                </c:pt>
                <c:pt idx="1">
                  <c:v>1.1320000000000001</c:v>
                </c:pt>
                <c:pt idx="2" formatCode="0.00">
                  <c:v>1.1039999999999994</c:v>
                </c:pt>
                <c:pt idx="3" formatCode="0.00">
                  <c:v>0.96800000000000019</c:v>
                </c:pt>
                <c:pt idx="4" formatCode="0.00">
                  <c:v>1.478</c:v>
                </c:pt>
                <c:pt idx="5" formatCode="0.00">
                  <c:v>1.1160000000000001</c:v>
                </c:pt>
                <c:pt idx="6" formatCode="0.00">
                  <c:v>1.496</c:v>
                </c:pt>
                <c:pt idx="7" formatCode="0.00">
                  <c:v>0.97800000000000009</c:v>
                </c:pt>
                <c:pt idx="8" formatCode="0.00">
                  <c:v>1.4740000000000002</c:v>
                </c:pt>
                <c:pt idx="9" formatCode="0.00">
                  <c:v>1.0979999999999994</c:v>
                </c:pt>
                <c:pt idx="10" formatCode="0.00">
                  <c:v>1.2079999999999989</c:v>
                </c:pt>
                <c:pt idx="11" formatCode="0.00">
                  <c:v>1.012</c:v>
                </c:pt>
                <c:pt idx="12" formatCode="0.00">
                  <c:v>1.5760000000000001</c:v>
                </c:pt>
                <c:pt idx="13" formatCode="0.00">
                  <c:v>1.21</c:v>
                </c:pt>
                <c:pt idx="14" formatCode="0.00">
                  <c:v>1.502</c:v>
                </c:pt>
                <c:pt idx="15" formatCode="0.00">
                  <c:v>1.1440000000000001</c:v>
                </c:pt>
              </c:numCache>
            </c:numRef>
          </c:val>
          <c:extLst>
            <c:ext xmlns:c16="http://schemas.microsoft.com/office/drawing/2014/chart" uri="{C3380CC4-5D6E-409C-BE32-E72D297353CC}">
              <c16:uniqueId val="{00000007-8F8A-4107-830E-F5E64DCDB081}"/>
            </c:ext>
          </c:extLst>
        </c:ser>
        <c:ser>
          <c:idx val="8"/>
          <c:order val="8"/>
          <c:tx>
            <c:strRef>
              <c:f>Graph!$A$11</c:f>
              <c:strCache>
                <c:ptCount val="1"/>
                <c:pt idx="0">
                  <c:v>15/10/2018</c:v>
                </c:pt>
              </c:strCache>
            </c:strRef>
          </c:tx>
          <c:invertIfNegative val="0"/>
          <c:cat>
            <c:multiLvlStrRef>
              <c:f>Graph!$B$1:$Q$2</c:f>
              <c:multiLvlStrCache>
                <c:ptCount val="16"/>
                <c:lvl>
                  <c:pt idx="0">
                    <c:v>CB</c:v>
                  </c:pt>
                  <c:pt idx="1">
                    <c:v>NCB</c:v>
                  </c:pt>
                  <c:pt idx="2">
                    <c:v>CB</c:v>
                  </c:pt>
                  <c:pt idx="3">
                    <c:v>NCB</c:v>
                  </c:pt>
                  <c:pt idx="4">
                    <c:v>CB</c:v>
                  </c:pt>
                  <c:pt idx="5">
                    <c:v>NCB</c:v>
                  </c:pt>
                  <c:pt idx="6">
                    <c:v>CB</c:v>
                  </c:pt>
                  <c:pt idx="7">
                    <c:v>NCB</c:v>
                  </c:pt>
                  <c:pt idx="8">
                    <c:v>CB</c:v>
                  </c:pt>
                  <c:pt idx="9">
                    <c:v>NCB</c:v>
                  </c:pt>
                  <c:pt idx="10">
                    <c:v>CB</c:v>
                  </c:pt>
                  <c:pt idx="11">
                    <c:v>NCB</c:v>
                  </c:pt>
                  <c:pt idx="12">
                    <c:v>CB</c:v>
                  </c:pt>
                  <c:pt idx="13">
                    <c:v>NCB</c:v>
                  </c:pt>
                  <c:pt idx="14">
                    <c:v>CB</c:v>
                  </c:pt>
                  <c:pt idx="15">
                    <c:v>NCB</c:v>
                  </c:pt>
                </c:lvl>
                <c:lvl>
                  <c:pt idx="0">
                    <c:v>Adama Berthe</c:v>
                  </c:pt>
                  <c:pt idx="2">
                    <c:v>Amadou berthe</c:v>
                  </c:pt>
                  <c:pt idx="4">
                    <c:v>Barnabe Traore</c:v>
                  </c:pt>
                  <c:pt idx="6">
                    <c:v>Bourama Dembele</c:v>
                  </c:pt>
                  <c:pt idx="8">
                    <c:v>Madou Berthe</c:v>
                  </c:pt>
                  <c:pt idx="10">
                    <c:v>Salif Berthe</c:v>
                  </c:pt>
                  <c:pt idx="12">
                    <c:v>Sekou Berthe</c:v>
                  </c:pt>
                  <c:pt idx="14">
                    <c:v>Tiemoko Berthe</c:v>
                  </c:pt>
                </c:lvl>
              </c:multiLvlStrCache>
            </c:multiLvlStrRef>
          </c:cat>
          <c:val>
            <c:numRef>
              <c:f>Graph!$B$11:$Q$11</c:f>
              <c:numCache>
                <c:formatCode>General</c:formatCode>
                <c:ptCount val="16"/>
                <c:pt idx="0">
                  <c:v>1.3679999999999994</c:v>
                </c:pt>
                <c:pt idx="1">
                  <c:v>1.1559999999999995</c:v>
                </c:pt>
                <c:pt idx="2" formatCode="0.00">
                  <c:v>1.1620000000000001</c:v>
                </c:pt>
                <c:pt idx="3" formatCode="0.00">
                  <c:v>1</c:v>
                </c:pt>
                <c:pt idx="4" formatCode="0.00">
                  <c:v>1.544</c:v>
                </c:pt>
                <c:pt idx="5" formatCode="0.00">
                  <c:v>1.1499999999999995</c:v>
                </c:pt>
                <c:pt idx="6" formatCode="0.00">
                  <c:v>1.5459999999999994</c:v>
                </c:pt>
                <c:pt idx="7" formatCode="0.00">
                  <c:v>1.054</c:v>
                </c:pt>
                <c:pt idx="8" formatCode="0.00">
                  <c:v>1.542</c:v>
                </c:pt>
                <c:pt idx="9" formatCode="0.00">
                  <c:v>1.1220000000000001</c:v>
                </c:pt>
                <c:pt idx="10" formatCode="0.00">
                  <c:v>1.3539999999999994</c:v>
                </c:pt>
                <c:pt idx="11" formatCode="0.00">
                  <c:v>1.0660000000000001</c:v>
                </c:pt>
                <c:pt idx="12" formatCode="0.00">
                  <c:v>1.6039999999999994</c:v>
                </c:pt>
                <c:pt idx="13" formatCode="0.00">
                  <c:v>1.2760000000000002</c:v>
                </c:pt>
                <c:pt idx="14" formatCode="0.00">
                  <c:v>1.5939999999999994</c:v>
                </c:pt>
                <c:pt idx="15" formatCode="0.00">
                  <c:v>1.1900000000000004</c:v>
                </c:pt>
              </c:numCache>
            </c:numRef>
          </c:val>
          <c:extLst>
            <c:ext xmlns:c16="http://schemas.microsoft.com/office/drawing/2014/chart" uri="{C3380CC4-5D6E-409C-BE32-E72D297353CC}">
              <c16:uniqueId val="{00000008-8F8A-4107-830E-F5E64DCDB081}"/>
            </c:ext>
          </c:extLst>
        </c:ser>
        <c:ser>
          <c:idx val="9"/>
          <c:order val="9"/>
          <c:tx>
            <c:strRef>
              <c:f>Graph!$A$12</c:f>
              <c:strCache>
                <c:ptCount val="1"/>
                <c:pt idx="0">
                  <c:v>30/10/2018</c:v>
                </c:pt>
              </c:strCache>
            </c:strRef>
          </c:tx>
          <c:invertIfNegative val="0"/>
          <c:cat>
            <c:multiLvlStrRef>
              <c:f>Graph!$B$1:$Q$2</c:f>
              <c:multiLvlStrCache>
                <c:ptCount val="16"/>
                <c:lvl>
                  <c:pt idx="0">
                    <c:v>CB</c:v>
                  </c:pt>
                  <c:pt idx="1">
                    <c:v>NCB</c:v>
                  </c:pt>
                  <c:pt idx="2">
                    <c:v>CB</c:v>
                  </c:pt>
                  <c:pt idx="3">
                    <c:v>NCB</c:v>
                  </c:pt>
                  <c:pt idx="4">
                    <c:v>CB</c:v>
                  </c:pt>
                  <c:pt idx="5">
                    <c:v>NCB</c:v>
                  </c:pt>
                  <c:pt idx="6">
                    <c:v>CB</c:v>
                  </c:pt>
                  <c:pt idx="7">
                    <c:v>NCB</c:v>
                  </c:pt>
                  <c:pt idx="8">
                    <c:v>CB</c:v>
                  </c:pt>
                  <c:pt idx="9">
                    <c:v>NCB</c:v>
                  </c:pt>
                  <c:pt idx="10">
                    <c:v>CB</c:v>
                  </c:pt>
                  <c:pt idx="11">
                    <c:v>NCB</c:v>
                  </c:pt>
                  <c:pt idx="12">
                    <c:v>CB</c:v>
                  </c:pt>
                  <c:pt idx="13">
                    <c:v>NCB</c:v>
                  </c:pt>
                  <c:pt idx="14">
                    <c:v>CB</c:v>
                  </c:pt>
                  <c:pt idx="15">
                    <c:v>NCB</c:v>
                  </c:pt>
                </c:lvl>
                <c:lvl>
                  <c:pt idx="0">
                    <c:v>Adama Berthe</c:v>
                  </c:pt>
                  <c:pt idx="2">
                    <c:v>Amadou berthe</c:v>
                  </c:pt>
                  <c:pt idx="4">
                    <c:v>Barnabe Traore</c:v>
                  </c:pt>
                  <c:pt idx="6">
                    <c:v>Bourama Dembele</c:v>
                  </c:pt>
                  <c:pt idx="8">
                    <c:v>Madou Berthe</c:v>
                  </c:pt>
                  <c:pt idx="10">
                    <c:v>Salif Berthe</c:v>
                  </c:pt>
                  <c:pt idx="12">
                    <c:v>Sekou Berthe</c:v>
                  </c:pt>
                  <c:pt idx="14">
                    <c:v>Tiemoko Berthe</c:v>
                  </c:pt>
                </c:lvl>
              </c:multiLvlStrCache>
            </c:multiLvlStrRef>
          </c:cat>
          <c:val>
            <c:numRef>
              <c:f>Graph!$B$12:$Q$12</c:f>
              <c:numCache>
                <c:formatCode>General</c:formatCode>
                <c:ptCount val="16"/>
                <c:pt idx="0">
                  <c:v>1.403999999999999</c:v>
                </c:pt>
                <c:pt idx="1">
                  <c:v>1.1759999999999993</c:v>
                </c:pt>
                <c:pt idx="2" formatCode="0.00">
                  <c:v>1.1980000000000004</c:v>
                </c:pt>
                <c:pt idx="3" formatCode="0.00">
                  <c:v>1.032</c:v>
                </c:pt>
                <c:pt idx="4" formatCode="0.00">
                  <c:v>1.6</c:v>
                </c:pt>
                <c:pt idx="5" formatCode="0.00">
                  <c:v>1.1719999999999995</c:v>
                </c:pt>
                <c:pt idx="6" formatCode="0.00">
                  <c:v>1.5859999999999994</c:v>
                </c:pt>
                <c:pt idx="7" formatCode="0.00">
                  <c:v>1.1119999999999994</c:v>
                </c:pt>
                <c:pt idx="8" formatCode="0.00">
                  <c:v>1.5899999999999994</c:v>
                </c:pt>
                <c:pt idx="9" formatCode="0.00">
                  <c:v>1.1460000000000001</c:v>
                </c:pt>
                <c:pt idx="10" formatCode="0.00">
                  <c:v>1.415999999999999</c:v>
                </c:pt>
                <c:pt idx="11" formatCode="0.00">
                  <c:v>1.1199999999999994</c:v>
                </c:pt>
                <c:pt idx="12" formatCode="0.00">
                  <c:v>1.6420000000000001</c:v>
                </c:pt>
                <c:pt idx="13" formatCode="0.00">
                  <c:v>1.3140000000000001</c:v>
                </c:pt>
                <c:pt idx="14" formatCode="0.00">
                  <c:v>1.6420000000000001</c:v>
                </c:pt>
                <c:pt idx="15" formatCode="0.00">
                  <c:v>1.236</c:v>
                </c:pt>
              </c:numCache>
            </c:numRef>
          </c:val>
          <c:extLst>
            <c:ext xmlns:c16="http://schemas.microsoft.com/office/drawing/2014/chart" uri="{C3380CC4-5D6E-409C-BE32-E72D297353CC}">
              <c16:uniqueId val="{00000009-8F8A-4107-830E-F5E64DCDB081}"/>
            </c:ext>
          </c:extLst>
        </c:ser>
        <c:ser>
          <c:idx val="10"/>
          <c:order val="10"/>
          <c:tx>
            <c:strRef>
              <c:f>Graph!$A$13</c:f>
              <c:strCache>
                <c:ptCount val="1"/>
                <c:pt idx="0">
                  <c:v>15/11/2018</c:v>
                </c:pt>
              </c:strCache>
            </c:strRef>
          </c:tx>
          <c:invertIfNegative val="0"/>
          <c:cat>
            <c:multiLvlStrRef>
              <c:f>Graph!$B$1:$Q$2</c:f>
              <c:multiLvlStrCache>
                <c:ptCount val="16"/>
                <c:lvl>
                  <c:pt idx="0">
                    <c:v>CB</c:v>
                  </c:pt>
                  <c:pt idx="1">
                    <c:v>NCB</c:v>
                  </c:pt>
                  <c:pt idx="2">
                    <c:v>CB</c:v>
                  </c:pt>
                  <c:pt idx="3">
                    <c:v>NCB</c:v>
                  </c:pt>
                  <c:pt idx="4">
                    <c:v>CB</c:v>
                  </c:pt>
                  <c:pt idx="5">
                    <c:v>NCB</c:v>
                  </c:pt>
                  <c:pt idx="6">
                    <c:v>CB</c:v>
                  </c:pt>
                  <c:pt idx="7">
                    <c:v>NCB</c:v>
                  </c:pt>
                  <c:pt idx="8">
                    <c:v>CB</c:v>
                  </c:pt>
                  <c:pt idx="9">
                    <c:v>NCB</c:v>
                  </c:pt>
                  <c:pt idx="10">
                    <c:v>CB</c:v>
                  </c:pt>
                  <c:pt idx="11">
                    <c:v>NCB</c:v>
                  </c:pt>
                  <c:pt idx="12">
                    <c:v>CB</c:v>
                  </c:pt>
                  <c:pt idx="13">
                    <c:v>NCB</c:v>
                  </c:pt>
                  <c:pt idx="14">
                    <c:v>CB</c:v>
                  </c:pt>
                  <c:pt idx="15">
                    <c:v>NCB</c:v>
                  </c:pt>
                </c:lvl>
                <c:lvl>
                  <c:pt idx="0">
                    <c:v>Adama Berthe</c:v>
                  </c:pt>
                  <c:pt idx="2">
                    <c:v>Amadou berthe</c:v>
                  </c:pt>
                  <c:pt idx="4">
                    <c:v>Barnabe Traore</c:v>
                  </c:pt>
                  <c:pt idx="6">
                    <c:v>Bourama Dembele</c:v>
                  </c:pt>
                  <c:pt idx="8">
                    <c:v>Madou Berthe</c:v>
                  </c:pt>
                  <c:pt idx="10">
                    <c:v>Salif Berthe</c:v>
                  </c:pt>
                  <c:pt idx="12">
                    <c:v>Sekou Berthe</c:v>
                  </c:pt>
                  <c:pt idx="14">
                    <c:v>Tiemoko Berthe</c:v>
                  </c:pt>
                </c:lvl>
              </c:multiLvlStrCache>
            </c:multiLvlStrRef>
          </c:cat>
          <c:val>
            <c:numRef>
              <c:f>Graph!$B$13:$Q$13</c:f>
              <c:numCache>
                <c:formatCode>General</c:formatCode>
                <c:ptCount val="16"/>
                <c:pt idx="0">
                  <c:v>1.425999999999999</c:v>
                </c:pt>
                <c:pt idx="1">
                  <c:v>1.204</c:v>
                </c:pt>
                <c:pt idx="2" formatCode="0.00">
                  <c:v>1.23</c:v>
                </c:pt>
                <c:pt idx="3" formatCode="0.00">
                  <c:v>1.0879999999999994</c:v>
                </c:pt>
                <c:pt idx="4" formatCode="0.00">
                  <c:v>1.6400000000000001</c:v>
                </c:pt>
                <c:pt idx="5" formatCode="0.00">
                  <c:v>1.206</c:v>
                </c:pt>
                <c:pt idx="6" formatCode="0.00">
                  <c:v>1.6099999999999994</c:v>
                </c:pt>
                <c:pt idx="7" formatCode="0.00">
                  <c:v>1.1479999999999995</c:v>
                </c:pt>
                <c:pt idx="8" formatCode="0.00">
                  <c:v>1.6280000000000001</c:v>
                </c:pt>
                <c:pt idx="9" formatCode="0.00">
                  <c:v>1.1679999999999995</c:v>
                </c:pt>
                <c:pt idx="10" formatCode="0.00">
                  <c:v>1.472</c:v>
                </c:pt>
                <c:pt idx="11" formatCode="0.00">
                  <c:v>1.1540000000000001</c:v>
                </c:pt>
                <c:pt idx="12" formatCode="0.00">
                  <c:v>1.6600000000000001</c:v>
                </c:pt>
                <c:pt idx="13" formatCode="0.00">
                  <c:v>1.3380000000000001</c:v>
                </c:pt>
                <c:pt idx="14" formatCode="0.00">
                  <c:v>1.7020000000000004</c:v>
                </c:pt>
                <c:pt idx="15" formatCode="0.00">
                  <c:v>1.2699999999999994</c:v>
                </c:pt>
              </c:numCache>
            </c:numRef>
          </c:val>
          <c:extLst>
            <c:ext xmlns:c16="http://schemas.microsoft.com/office/drawing/2014/chart" uri="{C3380CC4-5D6E-409C-BE32-E72D297353CC}">
              <c16:uniqueId val="{0000000A-8F8A-4107-830E-F5E64DCDB081}"/>
            </c:ext>
          </c:extLst>
        </c:ser>
        <c:ser>
          <c:idx val="11"/>
          <c:order val="11"/>
          <c:tx>
            <c:strRef>
              <c:f>Graph!$A$14</c:f>
              <c:strCache>
                <c:ptCount val="1"/>
                <c:pt idx="0">
                  <c:v>30/11/2018</c:v>
                </c:pt>
              </c:strCache>
            </c:strRef>
          </c:tx>
          <c:invertIfNegative val="0"/>
          <c:cat>
            <c:multiLvlStrRef>
              <c:f>Graph!$B$1:$Q$2</c:f>
              <c:multiLvlStrCache>
                <c:ptCount val="16"/>
                <c:lvl>
                  <c:pt idx="0">
                    <c:v>CB</c:v>
                  </c:pt>
                  <c:pt idx="1">
                    <c:v>NCB</c:v>
                  </c:pt>
                  <c:pt idx="2">
                    <c:v>CB</c:v>
                  </c:pt>
                  <c:pt idx="3">
                    <c:v>NCB</c:v>
                  </c:pt>
                  <c:pt idx="4">
                    <c:v>CB</c:v>
                  </c:pt>
                  <c:pt idx="5">
                    <c:v>NCB</c:v>
                  </c:pt>
                  <c:pt idx="6">
                    <c:v>CB</c:v>
                  </c:pt>
                  <c:pt idx="7">
                    <c:v>NCB</c:v>
                  </c:pt>
                  <c:pt idx="8">
                    <c:v>CB</c:v>
                  </c:pt>
                  <c:pt idx="9">
                    <c:v>NCB</c:v>
                  </c:pt>
                  <c:pt idx="10">
                    <c:v>CB</c:v>
                  </c:pt>
                  <c:pt idx="11">
                    <c:v>NCB</c:v>
                  </c:pt>
                  <c:pt idx="12">
                    <c:v>CB</c:v>
                  </c:pt>
                  <c:pt idx="13">
                    <c:v>NCB</c:v>
                  </c:pt>
                  <c:pt idx="14">
                    <c:v>CB</c:v>
                  </c:pt>
                  <c:pt idx="15">
                    <c:v>NCB</c:v>
                  </c:pt>
                </c:lvl>
                <c:lvl>
                  <c:pt idx="0">
                    <c:v>Adama Berthe</c:v>
                  </c:pt>
                  <c:pt idx="2">
                    <c:v>Amadou berthe</c:v>
                  </c:pt>
                  <c:pt idx="4">
                    <c:v>Barnabe Traore</c:v>
                  </c:pt>
                  <c:pt idx="6">
                    <c:v>Bourama Dembele</c:v>
                  </c:pt>
                  <c:pt idx="8">
                    <c:v>Madou Berthe</c:v>
                  </c:pt>
                  <c:pt idx="10">
                    <c:v>Salif Berthe</c:v>
                  </c:pt>
                  <c:pt idx="12">
                    <c:v>Sekou Berthe</c:v>
                  </c:pt>
                  <c:pt idx="14">
                    <c:v>Tiemoko Berthe</c:v>
                  </c:pt>
                </c:lvl>
              </c:multiLvlStrCache>
            </c:multiLvlStrRef>
          </c:cat>
          <c:val>
            <c:numRef>
              <c:f>Graph!$B$14:$Q$14</c:f>
              <c:numCache>
                <c:formatCode>General</c:formatCode>
                <c:ptCount val="16"/>
                <c:pt idx="0">
                  <c:v>1.4439999999999988</c:v>
                </c:pt>
                <c:pt idx="1">
                  <c:v>1.2239999999999991</c:v>
                </c:pt>
                <c:pt idx="2" formatCode="0.00">
                  <c:v>1.256</c:v>
                </c:pt>
                <c:pt idx="3" formatCode="0.00">
                  <c:v>1.1240000000000001</c:v>
                </c:pt>
                <c:pt idx="4" formatCode="0.00">
                  <c:v>1.6640000000000001</c:v>
                </c:pt>
                <c:pt idx="5" formatCode="0.00">
                  <c:v>1.224</c:v>
                </c:pt>
                <c:pt idx="6" formatCode="0.00">
                  <c:v>1.6280000000000001</c:v>
                </c:pt>
                <c:pt idx="7" formatCode="0.00">
                  <c:v>1.1720000000000006</c:v>
                </c:pt>
                <c:pt idx="8" formatCode="0.00">
                  <c:v>1.6500000000000001</c:v>
                </c:pt>
                <c:pt idx="9" formatCode="0.00">
                  <c:v>1.1839999999999995</c:v>
                </c:pt>
                <c:pt idx="10" formatCode="0.00">
                  <c:v>1.506</c:v>
                </c:pt>
                <c:pt idx="11" formatCode="0.00">
                  <c:v>1.1779999999999995</c:v>
                </c:pt>
                <c:pt idx="12" formatCode="0.00">
                  <c:v>1.7000000000000004</c:v>
                </c:pt>
                <c:pt idx="13" formatCode="0.00">
                  <c:v>1.3540000000000001</c:v>
                </c:pt>
                <c:pt idx="14" formatCode="0.00">
                  <c:v>1.7320000000000004</c:v>
                </c:pt>
                <c:pt idx="15" formatCode="0.00">
                  <c:v>1.294</c:v>
                </c:pt>
              </c:numCache>
            </c:numRef>
          </c:val>
          <c:extLst>
            <c:ext xmlns:c16="http://schemas.microsoft.com/office/drawing/2014/chart" uri="{C3380CC4-5D6E-409C-BE32-E72D297353CC}">
              <c16:uniqueId val="{0000000B-8F8A-4107-830E-F5E64DCDB081}"/>
            </c:ext>
          </c:extLst>
        </c:ser>
        <c:dLbls>
          <c:showLegendKey val="0"/>
          <c:showVal val="0"/>
          <c:showCatName val="0"/>
          <c:showSerName val="0"/>
          <c:showPercent val="0"/>
          <c:showBubbleSize val="0"/>
        </c:dLbls>
        <c:gapWidth val="150"/>
        <c:axId val="88767104"/>
        <c:axId val="88773376"/>
      </c:barChart>
      <c:catAx>
        <c:axId val="88767104"/>
        <c:scaling>
          <c:orientation val="minMax"/>
        </c:scaling>
        <c:delete val="0"/>
        <c:axPos val="b"/>
        <c:title>
          <c:tx>
            <c:rich>
              <a:bodyPr/>
              <a:lstStyle/>
              <a:p>
                <a:pPr>
                  <a:defRPr lang="fr-FR" sz="1000" b="1" i="0" u="none" strike="noStrike" baseline="0">
                    <a:solidFill>
                      <a:srgbClr val="000000"/>
                    </a:solidFill>
                    <a:latin typeface="Times New Roman"/>
                    <a:ea typeface="Times New Roman"/>
                    <a:cs typeface="Times New Roman"/>
                  </a:defRPr>
                </a:pPr>
                <a:r>
                  <a:rPr lang="fr-FR"/>
                  <a:t>Farmers</a:t>
                </a:r>
              </a:p>
            </c:rich>
          </c:tx>
          <c:overlay val="0"/>
        </c:title>
        <c:numFmt formatCode="General" sourceLinked="1"/>
        <c:majorTickMark val="out"/>
        <c:minorTickMark val="none"/>
        <c:tickLblPos val="nextTo"/>
        <c:txPr>
          <a:bodyPr/>
          <a:lstStyle/>
          <a:p>
            <a:pPr>
              <a:defRPr lang="fr-FR">
                <a:latin typeface="Times New Roman" pitchFamily="18" charset="0"/>
                <a:cs typeface="Times New Roman" pitchFamily="18" charset="0"/>
              </a:defRPr>
            </a:pPr>
            <a:endParaRPr lang="en-US"/>
          </a:p>
        </c:txPr>
        <c:crossAx val="88773376"/>
        <c:crosses val="autoZero"/>
        <c:auto val="1"/>
        <c:lblAlgn val="ctr"/>
        <c:lblOffset val="100"/>
        <c:noMultiLvlLbl val="0"/>
      </c:catAx>
      <c:valAx>
        <c:axId val="88773376"/>
        <c:scaling>
          <c:orientation val="minMax"/>
        </c:scaling>
        <c:delete val="0"/>
        <c:axPos val="l"/>
        <c:title>
          <c:tx>
            <c:rich>
              <a:bodyPr/>
              <a:lstStyle/>
              <a:p>
                <a:pPr>
                  <a:defRPr lang="fr-FR" sz="1000" b="1" i="0" u="none" strike="noStrike" baseline="0">
                    <a:solidFill>
                      <a:srgbClr val="000000"/>
                    </a:solidFill>
                    <a:latin typeface="Times New Roman"/>
                    <a:ea typeface="Times New Roman"/>
                    <a:cs typeface="Times New Roman"/>
                  </a:defRPr>
                </a:pPr>
                <a:r>
                  <a:rPr lang="fr-FR"/>
                  <a:t>Height (m)</a:t>
                </a:r>
              </a:p>
            </c:rich>
          </c:tx>
          <c:overlay val="0"/>
        </c:title>
        <c:numFmt formatCode="General" sourceLinked="1"/>
        <c:majorTickMark val="out"/>
        <c:minorTickMark val="none"/>
        <c:tickLblPos val="nextTo"/>
        <c:txPr>
          <a:bodyPr/>
          <a:lstStyle/>
          <a:p>
            <a:pPr>
              <a:defRPr lang="fr-FR">
                <a:latin typeface="Times New Roman" pitchFamily="18" charset="0"/>
                <a:cs typeface="Times New Roman" pitchFamily="18" charset="0"/>
              </a:defRPr>
            </a:pPr>
            <a:endParaRPr lang="en-US"/>
          </a:p>
        </c:txPr>
        <c:crossAx val="88767104"/>
        <c:crosses val="autoZero"/>
        <c:crossBetween val="between"/>
      </c:valAx>
    </c:plotArea>
    <c:legend>
      <c:legendPos val="r"/>
      <c:overlay val="0"/>
      <c:txPr>
        <a:bodyPr/>
        <a:lstStyle/>
        <a:p>
          <a:pPr>
            <a:defRPr lang="fr-FR">
              <a:latin typeface="Times New Roman" pitchFamily="18" charset="0"/>
              <a:cs typeface="Times New Roman" pitchFamily="18" charset="0"/>
            </a:defRPr>
          </a:pPr>
          <a:endParaRPr lang="en-US"/>
        </a:p>
      </c:txPr>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lang="fr-FR">
                <a:latin typeface="Times New Roman" pitchFamily="18" charset="0"/>
                <a:cs typeface="Times New Roman" pitchFamily="18" charset="0"/>
              </a:defRPr>
            </a:pPr>
            <a:r>
              <a:rPr lang="fr-FR" sz="1201" b="1" i="0" baseline="0">
                <a:effectLst/>
                <a:latin typeface="Times New Roman" pitchFamily="18" charset="0"/>
                <a:cs typeface="Times New Roman" pitchFamily="18" charset="0"/>
              </a:rPr>
              <a:t>Runoff coefficient at Kani</a:t>
            </a:r>
            <a:endParaRPr lang="fr-FR" sz="1200">
              <a:effectLst/>
              <a:latin typeface="Times New Roman" pitchFamily="18" charset="0"/>
              <a:cs typeface="Times New Roman" pitchFamily="18" charset="0"/>
            </a:endParaRPr>
          </a:p>
        </c:rich>
      </c:tx>
      <c:overlay val="1"/>
    </c:title>
    <c:autoTitleDeleted val="0"/>
    <c:plotArea>
      <c:layout>
        <c:manualLayout>
          <c:layoutTarget val="inner"/>
          <c:xMode val="edge"/>
          <c:yMode val="edge"/>
          <c:x val="0.11489959948778028"/>
          <c:y val="5.5235903337169157E-2"/>
          <c:w val="0.74800010898291669"/>
          <c:h val="0.7434520627384178"/>
        </c:manualLayout>
      </c:layout>
      <c:barChart>
        <c:barDir val="col"/>
        <c:grouping val="clustered"/>
        <c:varyColors val="0"/>
        <c:ser>
          <c:idx val="0"/>
          <c:order val="0"/>
          <c:tx>
            <c:strRef>
              <c:f>'Runoff coef Sekou'!$R$41</c:f>
              <c:strCache>
                <c:ptCount val="1"/>
                <c:pt idx="0">
                  <c:v>CB</c:v>
                </c:pt>
              </c:strCache>
            </c:strRef>
          </c:tx>
          <c:invertIfNegative val="0"/>
          <c:cat>
            <c:strRef>
              <c:f>'Runoff coef Sekou'!$S$40:$U$40</c:f>
              <c:strCache>
                <c:ptCount val="3"/>
                <c:pt idx="0">
                  <c:v>Madou Berthe</c:v>
                </c:pt>
                <c:pt idx="1">
                  <c:v>Sekou Berthe</c:v>
                </c:pt>
                <c:pt idx="2">
                  <c:v>Mean</c:v>
                </c:pt>
              </c:strCache>
            </c:strRef>
          </c:cat>
          <c:val>
            <c:numRef>
              <c:f>'Runoff coef Sekou'!$S$41:$U$41</c:f>
              <c:numCache>
                <c:formatCode>0.00</c:formatCode>
                <c:ptCount val="3"/>
                <c:pt idx="0">
                  <c:v>21.477791259209969</c:v>
                </c:pt>
                <c:pt idx="1">
                  <c:v>17.455555330702502</c:v>
                </c:pt>
                <c:pt idx="2">
                  <c:v>19.466673294956223</c:v>
                </c:pt>
              </c:numCache>
            </c:numRef>
          </c:val>
          <c:extLst>
            <c:ext xmlns:c16="http://schemas.microsoft.com/office/drawing/2014/chart" uri="{C3380CC4-5D6E-409C-BE32-E72D297353CC}">
              <c16:uniqueId val="{00000000-A66F-434D-B6B3-95C5DC34B837}"/>
            </c:ext>
          </c:extLst>
        </c:ser>
        <c:ser>
          <c:idx val="1"/>
          <c:order val="1"/>
          <c:tx>
            <c:strRef>
              <c:f>'Runoff coef Sekou'!$R$42</c:f>
              <c:strCache>
                <c:ptCount val="1"/>
                <c:pt idx="0">
                  <c:v>NCB</c:v>
                </c:pt>
              </c:strCache>
            </c:strRef>
          </c:tx>
          <c:invertIfNegative val="0"/>
          <c:cat>
            <c:strRef>
              <c:f>'Runoff coef Sekou'!$S$40:$U$40</c:f>
              <c:strCache>
                <c:ptCount val="3"/>
                <c:pt idx="0">
                  <c:v>Madou Berthe</c:v>
                </c:pt>
                <c:pt idx="1">
                  <c:v>Sekou Berthe</c:v>
                </c:pt>
                <c:pt idx="2">
                  <c:v>Mean</c:v>
                </c:pt>
              </c:strCache>
            </c:strRef>
          </c:cat>
          <c:val>
            <c:numRef>
              <c:f>'Runoff coef Sekou'!$S$42:$U$42</c:f>
              <c:numCache>
                <c:formatCode>0.00</c:formatCode>
                <c:ptCount val="3"/>
                <c:pt idx="0">
                  <c:v>38.794489945298274</c:v>
                </c:pt>
                <c:pt idx="1">
                  <c:v>34.887860403493072</c:v>
                </c:pt>
                <c:pt idx="2">
                  <c:v>36.841175174395694</c:v>
                </c:pt>
              </c:numCache>
            </c:numRef>
          </c:val>
          <c:extLst>
            <c:ext xmlns:c16="http://schemas.microsoft.com/office/drawing/2014/chart" uri="{C3380CC4-5D6E-409C-BE32-E72D297353CC}">
              <c16:uniqueId val="{00000001-A66F-434D-B6B3-95C5DC34B837}"/>
            </c:ext>
          </c:extLst>
        </c:ser>
        <c:dLbls>
          <c:showLegendKey val="0"/>
          <c:showVal val="0"/>
          <c:showCatName val="0"/>
          <c:showSerName val="0"/>
          <c:showPercent val="0"/>
          <c:showBubbleSize val="0"/>
        </c:dLbls>
        <c:gapWidth val="150"/>
        <c:axId val="88782336"/>
        <c:axId val="88784256"/>
      </c:barChart>
      <c:catAx>
        <c:axId val="88782336"/>
        <c:scaling>
          <c:orientation val="minMax"/>
        </c:scaling>
        <c:delete val="0"/>
        <c:axPos val="b"/>
        <c:title>
          <c:tx>
            <c:rich>
              <a:bodyPr/>
              <a:lstStyle/>
              <a:p>
                <a:pPr>
                  <a:defRPr lang="fr-FR" sz="1101" b="0" i="0" u="none" strike="noStrike" baseline="0">
                    <a:solidFill>
                      <a:srgbClr val="000000"/>
                    </a:solidFill>
                    <a:latin typeface="Calibri"/>
                    <a:ea typeface="Calibri"/>
                    <a:cs typeface="Calibri"/>
                  </a:defRPr>
                </a:pPr>
                <a:r>
                  <a:rPr lang="fr-FR" sz="1001" b="1" i="0" u="none" strike="noStrike" baseline="0">
                    <a:solidFill>
                      <a:srgbClr val="000000"/>
                    </a:solidFill>
                    <a:latin typeface="Times New Roman"/>
                    <a:cs typeface="Times New Roman"/>
                  </a:rPr>
                  <a:t>Experimental</a:t>
                </a:r>
                <a:r>
                  <a:rPr lang="fr-FR" sz="1001" b="1" i="0" u="none" strike="noStrike" baseline="0">
                    <a:solidFill>
                      <a:srgbClr val="000000"/>
                    </a:solidFill>
                    <a:latin typeface="Calibri"/>
                  </a:rPr>
                  <a:t> sites</a:t>
                </a:r>
              </a:p>
            </c:rich>
          </c:tx>
          <c:overlay val="0"/>
        </c:title>
        <c:numFmt formatCode="General" sourceLinked="1"/>
        <c:majorTickMark val="out"/>
        <c:minorTickMark val="none"/>
        <c:tickLblPos val="nextTo"/>
        <c:txPr>
          <a:bodyPr/>
          <a:lstStyle/>
          <a:p>
            <a:pPr>
              <a:defRPr lang="fr-FR">
                <a:latin typeface="Times New Roman" pitchFamily="18" charset="0"/>
                <a:cs typeface="Times New Roman" pitchFamily="18" charset="0"/>
              </a:defRPr>
            </a:pPr>
            <a:endParaRPr lang="en-US"/>
          </a:p>
        </c:txPr>
        <c:crossAx val="88784256"/>
        <c:crosses val="autoZero"/>
        <c:auto val="1"/>
        <c:lblAlgn val="ctr"/>
        <c:lblOffset val="100"/>
        <c:noMultiLvlLbl val="0"/>
      </c:catAx>
      <c:valAx>
        <c:axId val="88784256"/>
        <c:scaling>
          <c:orientation val="minMax"/>
        </c:scaling>
        <c:delete val="0"/>
        <c:axPos val="l"/>
        <c:numFmt formatCode="0.00" sourceLinked="1"/>
        <c:majorTickMark val="out"/>
        <c:minorTickMark val="none"/>
        <c:tickLblPos val="nextTo"/>
        <c:txPr>
          <a:bodyPr/>
          <a:lstStyle/>
          <a:p>
            <a:pPr>
              <a:defRPr lang="fr-FR">
                <a:latin typeface="Times New Roman" pitchFamily="18" charset="0"/>
                <a:cs typeface="Times New Roman" pitchFamily="18" charset="0"/>
              </a:defRPr>
            </a:pPr>
            <a:endParaRPr lang="en-US"/>
          </a:p>
        </c:txPr>
        <c:crossAx val="88782336"/>
        <c:crosses val="autoZero"/>
        <c:crossBetween val="between"/>
      </c:valAx>
    </c:plotArea>
    <c:legend>
      <c:legendPos val="r"/>
      <c:overlay val="0"/>
      <c:txPr>
        <a:bodyPr/>
        <a:lstStyle/>
        <a:p>
          <a:pPr>
            <a:defRPr lang="fr-FR">
              <a:latin typeface="Times New Roman" pitchFamily="18" charset="0"/>
              <a:cs typeface="Times New Roman" pitchFamily="18" charset="0"/>
            </a:defRPr>
          </a:pPr>
          <a:endParaRPr lang="en-US"/>
        </a:p>
      </c:txPr>
    </c:legend>
    <c:plotVisOnly val="1"/>
    <c:dispBlanksAs val="gap"/>
    <c:showDLblsOverMax val="0"/>
  </c:chart>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6/2/19</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6/2/19</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5DB3CD-82CE-4D61-A55F-4B85DC44DBC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650820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a:xfrm>
            <a:off x="723901" y="4076486"/>
            <a:ext cx="7696199" cy="990600"/>
          </a:xfrm>
        </p:spPr>
        <p:txBody>
          <a:bodyPr/>
          <a:lstStyle/>
          <a:p>
            <a:r>
              <a:rPr lang="en-US" sz="1600" dirty="0" err="1">
                <a:latin typeface="+mn-lt"/>
              </a:rPr>
              <a:t>Kalifa</a:t>
            </a:r>
            <a:r>
              <a:rPr lang="en-US" sz="1600" dirty="0">
                <a:latin typeface="+mn-lt"/>
              </a:rPr>
              <a:t> TRAORE</a:t>
            </a:r>
          </a:p>
          <a:p>
            <a:r>
              <a:rPr lang="en-US" sz="1600" dirty="0" err="1">
                <a:latin typeface="+mn-lt"/>
              </a:rPr>
              <a:t>Insitute</a:t>
            </a:r>
            <a:r>
              <a:rPr lang="en-US" sz="1600" dirty="0">
                <a:latin typeface="+mn-lt"/>
              </a:rPr>
              <a:t> of Rural Economy (IER)</a:t>
            </a:r>
          </a:p>
        </p:txBody>
      </p:sp>
      <p:sp>
        <p:nvSpPr>
          <p:cNvPr id="8" name="Text Placeholder 1">
            <a:extLst>
              <a:ext uri="{FF2B5EF4-FFF2-40B4-BE49-F238E27FC236}">
                <a16:creationId xmlns:a16="http://schemas.microsoft.com/office/drawing/2014/main" id="{093D7771-5121-7B4D-9293-8C3CB8FA5736}"/>
              </a:ext>
            </a:extLst>
          </p:cNvPr>
          <p:cNvSpPr>
            <a:spLocks noGrp="1"/>
          </p:cNvSpPr>
          <p:nvPr>
            <p:ph type="body" sz="quarter" idx="11"/>
          </p:nvPr>
        </p:nvSpPr>
        <p:spPr>
          <a:xfrm>
            <a:off x="152400" y="1371600"/>
            <a:ext cx="8763000" cy="1371600"/>
          </a:xfrm>
        </p:spPr>
        <p:txBody>
          <a:bodyPr/>
          <a:lstStyle/>
          <a:p>
            <a:r>
              <a:rPr lang="en-US" sz="2800" b="1" dirty="0">
                <a:latin typeface="+mn-lt"/>
              </a:rPr>
              <a:t>Mali - activity 1.2.1</a:t>
            </a:r>
            <a:endParaRPr lang="en-US" sz="2800" dirty="0">
              <a:latin typeface="+mn-lt"/>
            </a:endParaRPr>
          </a:p>
          <a:p>
            <a:r>
              <a:rPr lang="en-US" sz="2000" dirty="0">
                <a:latin typeface="+mn-lt"/>
              </a:rPr>
              <a:t>Test and disseminate land, soil and integrated land-soil technologies and practices to improve and sustain productivity and ecosystems services at the farm and landscape/watershed levels </a:t>
            </a:r>
          </a:p>
        </p:txBody>
      </p:sp>
    </p:spTree>
    <p:extLst>
      <p:ext uri="{BB962C8B-B14F-4D97-AF65-F5344CB8AC3E}">
        <p14:creationId xmlns:p14="http://schemas.microsoft.com/office/powerpoint/2010/main" val="624622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D8F5806B-494D-3E4F-91E8-63E95D34FDB6}"/>
              </a:ext>
            </a:extLst>
          </p:cNvPr>
          <p:cNvGraphicFramePr>
            <a:graphicFrameLocks noGrp="1"/>
          </p:cNvGraphicFramePr>
          <p:nvPr>
            <p:extLst>
              <p:ext uri="{D42A27DB-BD31-4B8C-83A1-F6EECF244321}">
                <p14:modId xmlns:p14="http://schemas.microsoft.com/office/powerpoint/2010/main" val="2672405549"/>
              </p:ext>
            </p:extLst>
          </p:nvPr>
        </p:nvGraphicFramePr>
        <p:xfrm>
          <a:off x="43873" y="-400050"/>
          <a:ext cx="9067800" cy="7258050"/>
        </p:xfrm>
        <a:graphic>
          <a:graphicData uri="http://schemas.openxmlformats.org/drawingml/2006/table">
            <a:tbl>
              <a:tblPr firstRow="1" bandRow="1">
                <a:tableStyleId>{5C22544A-7EE6-4342-B048-85BDC9FD1C3A}</a:tableStyleId>
              </a:tblPr>
              <a:tblGrid>
                <a:gridCol w="1986915">
                  <a:extLst>
                    <a:ext uri="{9D8B030D-6E8A-4147-A177-3AD203B41FA5}">
                      <a16:colId xmlns:a16="http://schemas.microsoft.com/office/drawing/2014/main" val="646009280"/>
                    </a:ext>
                  </a:extLst>
                </a:gridCol>
                <a:gridCol w="674370">
                  <a:extLst>
                    <a:ext uri="{9D8B030D-6E8A-4147-A177-3AD203B41FA5}">
                      <a16:colId xmlns:a16="http://schemas.microsoft.com/office/drawing/2014/main" val="1650091306"/>
                    </a:ext>
                  </a:extLst>
                </a:gridCol>
                <a:gridCol w="5581596">
                  <a:extLst>
                    <a:ext uri="{9D8B030D-6E8A-4147-A177-3AD203B41FA5}">
                      <a16:colId xmlns:a16="http://schemas.microsoft.com/office/drawing/2014/main" val="100015059"/>
                    </a:ext>
                  </a:extLst>
                </a:gridCol>
                <a:gridCol w="596319">
                  <a:extLst>
                    <a:ext uri="{9D8B030D-6E8A-4147-A177-3AD203B41FA5}">
                      <a16:colId xmlns:a16="http://schemas.microsoft.com/office/drawing/2014/main" val="3754528326"/>
                    </a:ext>
                  </a:extLst>
                </a:gridCol>
                <a:gridCol w="228600">
                  <a:extLst>
                    <a:ext uri="{9D8B030D-6E8A-4147-A177-3AD203B41FA5}">
                      <a16:colId xmlns:a16="http://schemas.microsoft.com/office/drawing/2014/main" val="494701725"/>
                    </a:ext>
                  </a:extLst>
                </a:gridCol>
              </a:tblGrid>
              <a:tr h="446580">
                <a:tc gridSpan="2">
                  <a:txBody>
                    <a:bodyPr/>
                    <a:lstStyle/>
                    <a:p>
                      <a:r>
                        <a:rPr lang="en-US" sz="1200" dirty="0"/>
                        <a:t>Outcome no._ _ _  </a:t>
                      </a:r>
                    </a:p>
                  </a:txBody>
                  <a:tcPr/>
                </a:tc>
                <a:tc hMerge="1">
                  <a:txBody>
                    <a:bodyPr/>
                    <a:lstStyle/>
                    <a:p>
                      <a:endParaRPr lang="en-US" dirty="0"/>
                    </a:p>
                  </a:txBody>
                  <a:tcPr/>
                </a:tc>
                <a:tc>
                  <a:txBody>
                    <a:bodyPr/>
                    <a:lstStyle/>
                    <a:p>
                      <a:r>
                        <a:rPr lang="en-US" sz="1200" dirty="0"/>
                        <a:t>Output no._ _  _</a:t>
                      </a:r>
                    </a:p>
                  </a:txBody>
                  <a:tcPr/>
                </a:tc>
                <a:tc gridSpan="2">
                  <a:txBody>
                    <a:bodyPr/>
                    <a:lstStyle/>
                    <a:p>
                      <a:r>
                        <a:rPr lang="en-US" sz="1200" dirty="0"/>
                        <a:t>Activity no._ _ _ </a:t>
                      </a:r>
                    </a:p>
                  </a:txBody>
                  <a:tcPr/>
                </a:tc>
                <a:tc hMerge="1">
                  <a:txBody>
                    <a:bodyPr/>
                    <a:lstStyle/>
                    <a:p>
                      <a:endParaRPr lang="en-US" sz="1200" dirty="0"/>
                    </a:p>
                  </a:txBody>
                  <a:tcPr/>
                </a:tc>
                <a:extLst>
                  <a:ext uri="{0D108BD9-81ED-4DB2-BD59-A6C34878D82A}">
                    <a16:rowId xmlns:a16="http://schemas.microsoft.com/office/drawing/2014/main" val="3505229905"/>
                  </a:ext>
                </a:extLst>
              </a:tr>
              <a:tr h="446580">
                <a:tc>
                  <a:txBody>
                    <a:bodyPr/>
                    <a:lstStyle/>
                    <a:p>
                      <a:r>
                        <a:rPr lang="en-US" sz="1200" b="1" dirty="0"/>
                        <a:t>Sub-activity title </a:t>
                      </a:r>
                    </a:p>
                  </a:txBody>
                  <a:tcPr/>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mn-cs"/>
                        </a:rPr>
                        <a:t>Improving crop livestock productivity and household income through the use of contour bunding and agroforestry options</a:t>
                      </a: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txBody>
                  <a:tcPr/>
                </a:tc>
                <a:tc hMerge="1">
                  <a:txBody>
                    <a:bodyPr/>
                    <a:lstStyle/>
                    <a:p>
                      <a:endParaRPr lang="en-US"/>
                    </a:p>
                  </a:txBody>
                  <a:tcPr/>
                </a:tc>
                <a:tc hMerge="1">
                  <a:txBody>
                    <a:bodyPr/>
                    <a:lstStyle/>
                    <a:p>
                      <a:endParaRPr lang="en-US" sz="1200" dirty="0"/>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410160256"/>
                  </a:ext>
                </a:extLst>
              </a:tr>
              <a:tr h="267948">
                <a:tc>
                  <a:txBody>
                    <a:bodyPr/>
                    <a:lstStyle/>
                    <a:p>
                      <a:r>
                        <a:rPr lang="en-US" sz="1200" b="1" dirty="0"/>
                        <a:t>Location/sites </a:t>
                      </a:r>
                    </a:p>
                  </a:txBody>
                  <a:tcPr/>
                </a:tc>
                <a:tc gridSpan="4">
                  <a:txBody>
                    <a:bodyPr/>
                    <a:lstStyle/>
                    <a:p>
                      <a:r>
                        <a:rPr lang="en-GB" sz="1200" dirty="0" err="1">
                          <a:solidFill>
                            <a:srgbClr val="000000"/>
                          </a:solidFill>
                          <a:effectLst/>
                          <a:latin typeface="Times New Roman" panose="02020603050405020304" pitchFamily="18" charset="0"/>
                          <a:ea typeface="Times New Roman" panose="02020603050405020304" pitchFamily="18" charset="0"/>
                        </a:rPr>
                        <a:t>Koutiala</a:t>
                      </a:r>
                      <a:r>
                        <a:rPr lang="en-GB" sz="1200" dirty="0">
                          <a:solidFill>
                            <a:srgbClr val="000000"/>
                          </a:solidFill>
                          <a:effectLst/>
                          <a:latin typeface="Times New Roman" panose="02020603050405020304" pitchFamily="18" charset="0"/>
                          <a:ea typeface="Times New Roman" panose="02020603050405020304" pitchFamily="18" charset="0"/>
                        </a:rPr>
                        <a:t> (</a:t>
                      </a:r>
                      <a:r>
                        <a:rPr lang="en-GB" sz="1200" dirty="0" err="1">
                          <a:solidFill>
                            <a:srgbClr val="000000"/>
                          </a:solidFill>
                          <a:effectLst/>
                          <a:latin typeface="Times New Roman" panose="02020603050405020304" pitchFamily="18" charset="0"/>
                          <a:ea typeface="Times New Roman" panose="02020603050405020304" pitchFamily="18" charset="0"/>
                        </a:rPr>
                        <a:t>Mpessoba</a:t>
                      </a:r>
                      <a:r>
                        <a:rPr lang="en-GB" sz="1200" dirty="0">
                          <a:solidFill>
                            <a:srgbClr val="000000"/>
                          </a:solidFill>
                          <a:effectLst/>
                          <a:latin typeface="Times New Roman" panose="02020603050405020304" pitchFamily="18" charset="0"/>
                          <a:ea typeface="Times New Roman" panose="02020603050405020304" pitchFamily="18" charset="0"/>
                        </a:rPr>
                        <a:t> and </a:t>
                      </a:r>
                      <a:r>
                        <a:rPr lang="en-GB" sz="1200" dirty="0" err="1">
                          <a:solidFill>
                            <a:srgbClr val="000000"/>
                          </a:solidFill>
                          <a:effectLst/>
                          <a:latin typeface="Times New Roman" panose="02020603050405020304" pitchFamily="18" charset="0"/>
                          <a:ea typeface="Times New Roman" panose="02020603050405020304" pitchFamily="18" charset="0"/>
                        </a:rPr>
                        <a:t>kani</a:t>
                      </a:r>
                      <a:r>
                        <a:rPr lang="en-GB" sz="1200" dirty="0">
                          <a:solidFill>
                            <a:srgbClr val="000000"/>
                          </a:solidFill>
                          <a:effectLst/>
                          <a:latin typeface="Times New Roman" panose="02020603050405020304" pitchFamily="18" charset="0"/>
                          <a:ea typeface="Times New Roman" panose="02020603050405020304" pitchFamily="18" charset="0"/>
                        </a:rPr>
                        <a:t>)</a:t>
                      </a:r>
                      <a:endParaRPr lang="en-US" sz="1200" dirty="0"/>
                    </a:p>
                  </a:txBody>
                  <a:tcPr/>
                </a:tc>
                <a:tc hMerge="1">
                  <a:txBody>
                    <a:bodyPr/>
                    <a:lstStyle/>
                    <a:p>
                      <a:endParaRPr lang="en-US"/>
                    </a:p>
                  </a:txBody>
                  <a:tcPr/>
                </a:tc>
                <a:tc hMerge="1">
                  <a:txBody>
                    <a:bodyPr/>
                    <a:lstStyle/>
                    <a:p>
                      <a:endParaRPr lang="en-US" sz="1200" dirty="0"/>
                    </a:p>
                  </a:txBody>
                  <a:tcPr/>
                </a:tc>
                <a:tc hMerge="1">
                  <a:txBody>
                    <a:bodyPr/>
                    <a:lstStyle/>
                    <a:p>
                      <a:endParaRPr lang="en-US" sz="1200" dirty="0"/>
                    </a:p>
                  </a:txBody>
                  <a:tcPr/>
                </a:tc>
                <a:extLst>
                  <a:ext uri="{0D108BD9-81ED-4DB2-BD59-A6C34878D82A}">
                    <a16:rowId xmlns:a16="http://schemas.microsoft.com/office/drawing/2014/main" val="712296291"/>
                  </a:ext>
                </a:extLst>
              </a:tr>
              <a:tr h="528638">
                <a:tc>
                  <a:txBody>
                    <a:bodyPr/>
                    <a:lstStyle/>
                    <a:p>
                      <a:r>
                        <a:rPr lang="en-US" sz="1200" b="1" dirty="0"/>
                        <a:t>Implementation timeframe (start/end date)</a:t>
                      </a:r>
                    </a:p>
                  </a:txBody>
                  <a:tcPr/>
                </a:tc>
                <a:tc gridSpan="4">
                  <a:txBody>
                    <a:bodyPr/>
                    <a:lstStyle/>
                    <a:p>
                      <a:r>
                        <a:rPr lang="fr-FR" sz="1200" dirty="0"/>
                        <a:t>Start: March 2018</a:t>
                      </a:r>
                    </a:p>
                    <a:p>
                      <a:r>
                        <a:rPr lang="fr-FR" sz="1200" dirty="0"/>
                        <a:t>End: December2018</a:t>
                      </a:r>
                      <a:endParaRPr lang="en-US" sz="1200" dirty="0"/>
                    </a:p>
                  </a:txBody>
                  <a:tcPr/>
                </a:tc>
                <a:tc hMerge="1">
                  <a:txBody>
                    <a:bodyPr/>
                    <a:lstStyle/>
                    <a:p>
                      <a:endParaRPr lang="en-US"/>
                    </a:p>
                  </a:txBody>
                  <a:tcPr/>
                </a:tc>
                <a:tc hMerge="1">
                  <a:txBody>
                    <a:bodyPr/>
                    <a:lstStyle/>
                    <a:p>
                      <a:endParaRPr lang="en-US" sz="1200" dirty="0"/>
                    </a:p>
                  </a:txBody>
                  <a:tcPr/>
                </a:tc>
                <a:tc hMerge="1">
                  <a:txBody>
                    <a:bodyPr/>
                    <a:lstStyle/>
                    <a:p>
                      <a:endParaRPr lang="en-US" sz="1200" dirty="0"/>
                    </a:p>
                  </a:txBody>
                  <a:tcPr/>
                </a:tc>
                <a:extLst>
                  <a:ext uri="{0D108BD9-81ED-4DB2-BD59-A6C34878D82A}">
                    <a16:rowId xmlns:a16="http://schemas.microsoft.com/office/drawing/2014/main" val="232465395"/>
                  </a:ext>
                </a:extLst>
              </a:tr>
              <a:tr h="803844">
                <a:tc>
                  <a:txBody>
                    <a:bodyPr/>
                    <a:lstStyle/>
                    <a:p>
                      <a:r>
                        <a:rPr lang="en-US" sz="1200" b="1" dirty="0"/>
                        <a:t>Deliverables achieved</a:t>
                      </a:r>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1. Biophysical data on trees and agronomic data are available (already sent to </a:t>
                      </a:r>
                      <a:r>
                        <a:rPr kumimoji="0" lang="en-US" sz="1200" b="0" i="0" u="none" strike="noStrike" kern="120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dataverse</a:t>
                      </a:r>
                      <a:r>
                        <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and being processed in the PhD thesis; </a:t>
                      </a:r>
                      <a:r>
                        <a:rPr kumimoji="0" lang="en-GB" sz="1200" b="0" i="0" u="none" strike="noStrike" kern="1200" cap="none" spc="0" normalizeH="0" baseline="0" noProof="0" dirty="0">
                          <a:ln>
                            <a:noFill/>
                          </a:ln>
                          <a:solidFill>
                            <a:prstClr val="black"/>
                          </a:solidFill>
                          <a:effectLst/>
                          <a:uLnTx/>
                          <a:uFillTx/>
                          <a:latin typeface="+mn-lt"/>
                          <a:ea typeface="+mn-ea"/>
                          <a:cs typeface="+mn-cs"/>
                        </a:rPr>
                        <a:t>2. </a:t>
                      </a:r>
                      <a:r>
                        <a:rPr kumimoji="0" lang="fr-FR" sz="1200" b="0" i="0" u="none" strike="noStrike" kern="1200" cap="none" spc="0" normalizeH="0" baseline="0" noProof="0" dirty="0">
                          <a:ln>
                            <a:noFill/>
                          </a:ln>
                          <a:solidFill>
                            <a:prstClr val="black"/>
                          </a:solidFill>
                          <a:effectLst/>
                          <a:uLnTx/>
                          <a:uFillTx/>
                          <a:latin typeface="+mn-lt"/>
                          <a:ea typeface="+mn-ea"/>
                          <a:cs typeface="+mn-cs"/>
                        </a:rPr>
                        <a:t>Participation to the </a:t>
                      </a:r>
                      <a:r>
                        <a:rPr kumimoji="0" lang="fr-FR" sz="1200" b="0" i="0" u="none" strike="noStrike" kern="1200" cap="none" spc="0" normalizeH="0" baseline="0" noProof="0" dirty="0" err="1">
                          <a:ln>
                            <a:noFill/>
                          </a:ln>
                          <a:solidFill>
                            <a:prstClr val="black"/>
                          </a:solidFill>
                          <a:effectLst/>
                          <a:uLnTx/>
                          <a:uFillTx/>
                          <a:latin typeface="+mn-lt"/>
                          <a:ea typeface="+mn-ea"/>
                          <a:cs typeface="+mn-cs"/>
                        </a:rPr>
                        <a:t>handbook</a:t>
                      </a:r>
                      <a:r>
                        <a:rPr kumimoji="0" lang="fr-FR" sz="1200" b="0" i="0" u="none" strike="noStrike" kern="1200" cap="none" spc="0" normalizeH="0" baseline="0" noProof="0" dirty="0">
                          <a:ln>
                            <a:noFill/>
                          </a:ln>
                          <a:solidFill>
                            <a:prstClr val="black"/>
                          </a:solidFill>
                          <a:effectLst/>
                          <a:uLnTx/>
                          <a:uFillTx/>
                          <a:latin typeface="+mn-lt"/>
                          <a:ea typeface="+mn-ea"/>
                          <a:cs typeface="+mn-cs"/>
                        </a:rPr>
                        <a:t>  </a:t>
                      </a:r>
                      <a:r>
                        <a:rPr kumimoji="0" lang="fr-FR" sz="1200" b="0" i="0" u="none" strike="noStrike" kern="1200" cap="none" spc="0" normalizeH="0" baseline="0" noProof="0" dirty="0" err="1">
                          <a:ln>
                            <a:noFill/>
                          </a:ln>
                          <a:solidFill>
                            <a:prstClr val="black"/>
                          </a:solidFill>
                          <a:effectLst/>
                          <a:uLnTx/>
                          <a:uFillTx/>
                          <a:latin typeface="+mn-lt"/>
                          <a:ea typeface="+mn-ea"/>
                          <a:cs typeface="+mn-cs"/>
                        </a:rPr>
                        <a:t>writing</a:t>
                      </a:r>
                      <a:r>
                        <a:rPr kumimoji="0" lang="fr-FR" sz="1200" b="0" i="0" u="none" strike="noStrike" kern="1200" cap="none" spc="0" normalizeH="0" baseline="0" noProof="0" dirty="0">
                          <a:ln>
                            <a:noFill/>
                          </a:ln>
                          <a:solidFill>
                            <a:prstClr val="black"/>
                          </a:solidFill>
                          <a:effectLst/>
                          <a:uLnTx/>
                          <a:uFillTx/>
                          <a:latin typeface="+mn-lt"/>
                          <a:ea typeface="+mn-ea"/>
                          <a:cs typeface="+mn-cs"/>
                        </a:rPr>
                        <a:t> ;</a:t>
                      </a:r>
                      <a:r>
                        <a:rPr kumimoji="0" lang="fr-FR"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3. Erosion and </a:t>
                      </a:r>
                      <a:r>
                        <a:rPr kumimoji="0" lang="fr-FR" sz="12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runoff</a:t>
                      </a:r>
                      <a:r>
                        <a:rPr kumimoji="0" lang="fr-FR"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data </a:t>
                      </a:r>
                      <a:r>
                        <a:rPr kumimoji="0" lang="fr-FR" sz="12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available</a:t>
                      </a:r>
                      <a:r>
                        <a:rPr kumimoji="0" lang="fr-FR"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and </a:t>
                      </a:r>
                      <a:r>
                        <a:rPr kumimoji="0" lang="fr-FR" sz="12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being</a:t>
                      </a:r>
                      <a:r>
                        <a:rPr kumimoji="0" lang="fr-FR"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t>
                      </a:r>
                      <a:r>
                        <a:rPr kumimoji="0" lang="fr-FR" sz="12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processed</a:t>
                      </a:r>
                      <a:r>
                        <a:rPr kumimoji="0" lang="fr-FR"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for the PhD </a:t>
                      </a:r>
                      <a:r>
                        <a:rPr kumimoji="0" lang="fr-FR" sz="12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thesis</a:t>
                      </a:r>
                      <a:r>
                        <a:rPr kumimoji="0" lang="fr-FR"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a:t>
                      </a:r>
                      <a:r>
                        <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4.Evaluate the effect of micro-dosing system on crops yield,</a:t>
                      </a:r>
                      <a:r>
                        <a:rPr lang="en-US" sz="1200" dirty="0">
                          <a:solidFill>
                            <a:srgbClr val="000000"/>
                          </a:solidFill>
                          <a:effectLst/>
                          <a:latin typeface="Times New Roman" panose="02020603050405020304" pitchFamily="18" charset="0"/>
                          <a:ea typeface="Times New Roman" panose="02020603050405020304" pitchFamily="18" charset="0"/>
                        </a:rPr>
                        <a:t>5.Determine the efficiency of intercropping sorghum-soybean; </a:t>
                      </a:r>
                      <a:r>
                        <a:rPr kumimoji="0" lang="fr-FR" sz="1200" b="0" i="0" u="none" strike="noStrike" kern="1200" cap="none" spc="0" normalizeH="0" baseline="0" noProof="0" dirty="0">
                          <a:ln>
                            <a:noFill/>
                          </a:ln>
                          <a:solidFill>
                            <a:prstClr val="black"/>
                          </a:solidFill>
                          <a:effectLst/>
                          <a:uLnTx/>
                          <a:uFillTx/>
                          <a:latin typeface="+mn-lt"/>
                          <a:ea typeface="+mn-ea"/>
                          <a:cs typeface="+mn-cs"/>
                        </a:rPr>
                        <a:t>6.</a:t>
                      </a:r>
                      <a:r>
                        <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R</a:t>
                      </a:r>
                      <a:r>
                        <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eport submitted to ICRISAT </a:t>
                      </a:r>
                      <a:endParaRPr lang="en-US" sz="1200" dirty="0"/>
                    </a:p>
                  </a:txBody>
                  <a:tcPr/>
                </a:tc>
                <a:tc hMerge="1">
                  <a:txBody>
                    <a:bodyPr/>
                    <a:lstStyle/>
                    <a:p>
                      <a:endParaRPr lang="en-US"/>
                    </a:p>
                  </a:txBody>
                  <a:tcPr/>
                </a:tc>
                <a:tc hMerge="1">
                  <a:txBody>
                    <a:bodyPr/>
                    <a:lstStyle/>
                    <a:p>
                      <a:pPr marL="228600" indent="-228600">
                        <a:buFont typeface="+mj-lt"/>
                        <a:buAutoNum type="arabicPeriod" startAt="4"/>
                      </a:pPr>
                      <a:r>
                        <a:rPr lang="en-US" sz="1200"/>
                        <a:t>_ _ _</a:t>
                      </a:r>
                    </a:p>
                    <a:p>
                      <a:pPr marL="228600" indent="-228600">
                        <a:buFont typeface="+mj-lt"/>
                        <a:buAutoNum type="arabicPeriod" startAt="4"/>
                      </a:pPr>
                      <a:r>
                        <a:rPr lang="en-US" sz="1200"/>
                        <a:t>_ _ _</a:t>
                      </a:r>
                    </a:p>
                    <a:p>
                      <a:pPr marL="228600" indent="-228600">
                        <a:buFont typeface="+mj-lt"/>
                        <a:buAutoNum type="arabicPeriod" startAt="4"/>
                      </a:pPr>
                      <a:r>
                        <a:rPr lang="en-US" sz="1200"/>
                        <a:t>_ _ _</a:t>
                      </a:r>
                      <a:endParaRPr lang="en-US" sz="1200" dirty="0"/>
                    </a:p>
                  </a:txBody>
                  <a:tcPr/>
                </a:tc>
                <a:tc>
                  <a:txBody>
                    <a:bodyPr/>
                    <a:lstStyle/>
                    <a:p>
                      <a:pPr marL="228600" indent="-228600">
                        <a:buFont typeface="+mj-lt"/>
                        <a:buAutoNum type="arabicPeriod" startAt="4"/>
                      </a:pPr>
                      <a:r>
                        <a:rPr lang="en-US" sz="1200" dirty="0"/>
                        <a:t>_ _ _</a:t>
                      </a:r>
                    </a:p>
                    <a:p>
                      <a:pPr marL="228600" indent="-228600">
                        <a:buFont typeface="+mj-lt"/>
                        <a:buAutoNum type="arabicPeriod" startAt="4"/>
                      </a:pPr>
                      <a:r>
                        <a:rPr lang="en-US" sz="1200" dirty="0"/>
                        <a:t>_ </a:t>
                      </a:r>
                    </a:p>
                  </a:txBody>
                  <a:tcPr/>
                </a:tc>
                <a:extLst>
                  <a:ext uri="{0D108BD9-81ED-4DB2-BD59-A6C34878D82A}">
                    <a16:rowId xmlns:a16="http://schemas.microsoft.com/office/drawing/2014/main" val="3087860269"/>
                  </a:ext>
                </a:extLst>
              </a:tr>
              <a:tr h="3260034">
                <a:tc>
                  <a:txBody>
                    <a:bodyPr/>
                    <a:lstStyle/>
                    <a:p>
                      <a:r>
                        <a:rPr lang="en-US" sz="1200" b="1" dirty="0"/>
                        <a:t>S.I. domain and indicators for which data was collected – indicate metric and scale</a:t>
                      </a:r>
                    </a:p>
                  </a:txBody>
                  <a:tcPr/>
                </a:tc>
                <a:tc gridSpan="3">
                  <a:txBody>
                    <a:bodyPr/>
                    <a:lstStyle/>
                    <a:p>
                      <a:pPr marL="55563" marR="0" lvl="0" indent="-55563"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sz="1200" kern="1200" dirty="0">
                          <a:solidFill>
                            <a:schemeClr val="dk1"/>
                          </a:solidFill>
                          <a:effectLst/>
                          <a:latin typeface="Times New Roman" panose="02020603050405020304" pitchFamily="18" charset="0"/>
                          <a:ea typeface="+mn-ea"/>
                          <a:cs typeface="Times New Roman" panose="02020603050405020304" pitchFamily="18" charset="0"/>
                        </a:rPr>
                        <a:t>In December , t</a:t>
                      </a:r>
                      <a:r>
                        <a:rPr kumimoji="0" lang="en-GB" sz="12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he height of </a:t>
                      </a:r>
                      <a:r>
                        <a:rPr kumimoji="0" lang="en-GB" sz="1200" b="0" i="0" u="none" strike="noStrike" kern="1200" cap="none" spc="0" normalizeH="0" baseline="0" noProof="0" dirty="0" err="1">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Gliricidia</a:t>
                      </a:r>
                      <a:r>
                        <a:rPr kumimoji="0" lang="en-GB" sz="12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was </a:t>
                      </a:r>
                      <a:r>
                        <a:rPr lang="en-US" sz="1200" kern="1200" dirty="0">
                          <a:solidFill>
                            <a:schemeClr val="dk1"/>
                          </a:solidFill>
                          <a:effectLst/>
                          <a:latin typeface="Times New Roman" panose="02020603050405020304" pitchFamily="18" charset="0"/>
                          <a:ea typeface="+mn-ea"/>
                          <a:cs typeface="Times New Roman" panose="02020603050405020304" pitchFamily="18" charset="0"/>
                        </a:rPr>
                        <a:t>2.08 m in the CB plot and 1.27 m in the NCB one. The diameter was also 42 mm in CB plot and 23.2 mm in the NCB for 14 months growth</a:t>
                      </a:r>
                      <a:r>
                        <a:rPr kumimoji="0" lang="en-GB" sz="12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So, at least 300 kg of above ground dry biomass was produced on each contour bunding of 100 m</a:t>
                      </a:r>
                      <a:r>
                        <a:rPr kumimoji="0" lang="en-GB" sz="1200" b="0" i="0" u="none" strike="noStrike" kern="1200" cap="none" spc="0" normalizeH="0" baseline="3000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2. </a:t>
                      </a:r>
                      <a:r>
                        <a:rPr kumimoji="0" lang="en-GB" sz="12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The carbon sequestered in  these trees can be evaluated at 150 kg of carbon corresponding to an environmental benefit through the mitigation of the  Co2 greenhouse gaz..</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0" lang="en-GB" sz="12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Furthermore, runoff and erosion reduction by  an average of 50% are also key environmental elements for soil  and cropping system sustainability.</a:t>
                      </a:r>
                    </a:p>
                    <a:p>
                      <a:pPr marL="55563" marR="0" lvl="0" indent="-55563"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sz="1100" dirty="0">
                          <a:effectLst/>
                          <a:latin typeface="Times New Roman" panose="02020603050405020304" pitchFamily="18" charset="0"/>
                          <a:ea typeface="Calibri" panose="020F0502020204030204" pitchFamily="34" charset="0"/>
                        </a:rPr>
                        <a:t>The use of CB technology increased crop yields compared to the NCB (For instance 2000 kg ha-1 for CB against 1458 kg ha-1 for the NCB for cotton, 1958 kgha-1 against 1125 for sorghum; 3000 kg ha-1 against 1666 kg ha-1 for maize etc.), This high productivity can allow income generation but also food security in the household.</a:t>
                      </a:r>
                      <a:endParaRPr kumimoji="0" lang="fr-FR" sz="11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2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Farmers exchange visit reinforce social cohesion as far as the  decision to plant trees  (land tenure) or implement contour bunding were always discuss between the household head and the chief of field work and the youth who were the main actors  on the ground. </a:t>
                      </a:r>
                      <a:endParaRPr kumimoji="0" lang="fr-FR" sz="11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228600" indent="-228600">
                        <a:spcBef>
                          <a:spcPts val="0"/>
                        </a:spcBef>
                        <a:spcAft>
                          <a:spcPts val="0"/>
                        </a:spcAft>
                        <a:buFont typeface="Wingdings" panose="05000000000000000000" pitchFamily="2" charset="2"/>
                        <a:buChar char="v"/>
                      </a:pPr>
                      <a:r>
                        <a:rPr lang="en-US" sz="1200" dirty="0">
                          <a:effectLst/>
                          <a:latin typeface="Times New Roman" panose="02020603050405020304" pitchFamily="18" charset="0"/>
                          <a:ea typeface="Calibri" panose="020F0502020204030204" pitchFamily="34" charset="0"/>
                        </a:rPr>
                        <a:t>Among the various soil amendments tested, the micro-dose treatment gave the best profitability as indicated by the VCR (value cost ratio) in the range of 4 to 8 for the six trials.</a:t>
                      </a:r>
                      <a:endParaRPr lang="en-US" sz="1200" dirty="0">
                        <a:latin typeface="Times New Roman" panose="02020603050405020304" pitchFamily="18" charset="0"/>
                        <a:cs typeface="Times New Roman" panose="02020603050405020304" pitchFamily="18" charset="0"/>
                      </a:endParaRPr>
                    </a:p>
                    <a:p>
                      <a:pPr marL="228600" indent="-228600">
                        <a:spcBef>
                          <a:spcPts val="0"/>
                        </a:spcBef>
                        <a:spcAft>
                          <a:spcPts val="0"/>
                        </a:spcAft>
                        <a:buFont typeface="Wingdings" panose="05000000000000000000" pitchFamily="2" charset="2"/>
                        <a:buChar char="v"/>
                      </a:pPr>
                      <a:r>
                        <a:rPr lang="en-US" sz="1200" dirty="0">
                          <a:effectLst/>
                          <a:latin typeface="Times New Roman" panose="02020603050405020304" pitchFamily="18" charset="0"/>
                          <a:ea typeface="Calibri" panose="020F0502020204030204" pitchFamily="34" charset="0"/>
                        </a:rPr>
                        <a:t>The use of tillage methods affected growth and yields of sorghum  intercropped with soybean by 50% (</a:t>
                      </a:r>
                      <a:r>
                        <a:rPr lang="en-US" sz="1200" kern="1200" dirty="0">
                          <a:solidFill>
                            <a:schemeClr val="dk1"/>
                          </a:solidFill>
                          <a:effectLst/>
                          <a:latin typeface="+mn-lt"/>
                          <a:ea typeface="+mn-ea"/>
                          <a:cs typeface="+mn-cs"/>
                        </a:rPr>
                        <a:t>LER  from 2 to 4)</a:t>
                      </a:r>
                      <a:r>
                        <a:rPr lang="en-US" sz="1200" dirty="0">
                          <a:effectLst/>
                          <a:latin typeface="Times New Roman" panose="02020603050405020304" pitchFamily="18" charset="0"/>
                          <a:ea typeface="Calibri" panose="020F0502020204030204" pitchFamily="34" charset="0"/>
                        </a:rPr>
                        <a:t>  The use of soybean improve food quality in the households which can lead to better health.</a:t>
                      </a:r>
                      <a:endParaRPr lang="en-US" sz="1200" dirty="0">
                        <a:latin typeface="Times New Roman" panose="02020603050405020304" pitchFamily="18" charset="0"/>
                        <a:cs typeface="Times New Roman" panose="02020603050405020304" pitchFamily="18" charset="0"/>
                      </a:endParaRPr>
                    </a:p>
                  </a:txBody>
                  <a:tcPr/>
                </a:tc>
                <a:tc hMerge="1">
                  <a:txBody>
                    <a:bodyPr/>
                    <a:lstStyle/>
                    <a:p>
                      <a:endParaRPr lang="en-US"/>
                    </a:p>
                  </a:txBody>
                  <a:tcPr/>
                </a:tc>
                <a:tc hMerge="1">
                  <a:txBody>
                    <a:bodyPr/>
                    <a:lstStyle/>
                    <a:p>
                      <a:pPr marL="228600" indent="-228600">
                        <a:buFont typeface="+mj-lt"/>
                        <a:buAutoNum type="arabicPeriod" startAt="4"/>
                      </a:pPr>
                      <a:r>
                        <a:rPr lang="en-US" sz="1200"/>
                        <a:t>_ _ _</a:t>
                      </a:r>
                    </a:p>
                    <a:p>
                      <a:pPr marL="228600" indent="-228600">
                        <a:buFont typeface="+mj-lt"/>
                        <a:buAutoNum type="arabicPeriod" startAt="4"/>
                      </a:pPr>
                      <a:r>
                        <a:rPr lang="en-US" sz="1200"/>
                        <a:t>_ _ _</a:t>
                      </a:r>
                    </a:p>
                    <a:p>
                      <a:pPr marL="228600" indent="-228600">
                        <a:buFont typeface="+mj-lt"/>
                        <a:buAutoNum type="arabicPeriod" startAt="4"/>
                      </a:pPr>
                      <a:r>
                        <a:rPr lang="en-US" sz="1200"/>
                        <a:t>_ _ _</a:t>
                      </a:r>
                      <a:endParaRPr lang="en-US" sz="1200" dirty="0"/>
                    </a:p>
                  </a:txBody>
                  <a:tcPr/>
                </a:tc>
                <a:tc>
                  <a:txBody>
                    <a:bodyPr/>
                    <a:lstStyle/>
                    <a:p>
                      <a:pPr marL="228600" indent="-228600">
                        <a:buFont typeface="+mj-lt"/>
                        <a:buAutoNum type="arabicPeriod" startAt="4"/>
                      </a:pPr>
                      <a:r>
                        <a:rPr lang="en-US" sz="1200"/>
                        <a:t>_ _ _</a:t>
                      </a:r>
                    </a:p>
                    <a:p>
                      <a:pPr marL="228600" indent="-228600">
                        <a:buFont typeface="+mj-lt"/>
                        <a:buAutoNum type="arabicPeriod" startAt="4"/>
                      </a:pPr>
                      <a:r>
                        <a:rPr lang="en-US" sz="1200"/>
                        <a:t>_ _ _</a:t>
                      </a:r>
                    </a:p>
                    <a:p>
                      <a:pPr marL="228600" indent="-228600">
                        <a:buFont typeface="+mj-lt"/>
                        <a:buAutoNum type="arabicPeriod" startAt="4"/>
                      </a:pPr>
                      <a:r>
                        <a:rPr lang="en-US" sz="1200"/>
                        <a:t>_ _ _</a:t>
                      </a:r>
                      <a:endParaRPr lang="en-US" sz="1200" dirty="0"/>
                    </a:p>
                  </a:txBody>
                  <a:tcPr/>
                </a:tc>
                <a:extLst>
                  <a:ext uri="{0D108BD9-81ED-4DB2-BD59-A6C34878D82A}">
                    <a16:rowId xmlns:a16="http://schemas.microsoft.com/office/drawing/2014/main" val="2109533273"/>
                  </a:ext>
                </a:extLst>
              </a:tr>
              <a:tr h="625212">
                <a:tc>
                  <a:txBody>
                    <a:bodyPr/>
                    <a:lstStyle/>
                    <a:p>
                      <a:r>
                        <a:rPr lang="en-US" sz="1200" b="1" dirty="0"/>
                        <a:t>Research team involved</a:t>
                      </a:r>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Dr Kalifa TRAORE (IER, Soil scientist);  2. Dr Birhanu </a:t>
                      </a:r>
                      <a:r>
                        <a:rPr kumimoji="0" lang="en-US" sz="12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Zemadin</a:t>
                      </a: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(ICRISAT, soil scientist); 3. Cheick Oumar Dembele (PhD student, Soil sciences, IER); 4. Oumar </a:t>
                      </a:r>
                      <a:r>
                        <a:rPr kumimoji="0" lang="en-US" sz="12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Samaké</a:t>
                      </a: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en-US" sz="12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Msc</a:t>
                      </a: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Agronomy, IER); 5. </a:t>
                      </a:r>
                      <a:r>
                        <a:rPr kumimoji="0" lang="en-US" sz="12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Fotigui</a:t>
                      </a: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Cissé (Sociologist, IER)</a:t>
                      </a:r>
                    </a:p>
                  </a:txBody>
                  <a:tcPr/>
                </a:tc>
                <a:tc hMerge="1">
                  <a:txBody>
                    <a:bodyPr/>
                    <a:lstStyle/>
                    <a:p>
                      <a:endParaRPr lang="en-US"/>
                    </a:p>
                  </a:txBody>
                  <a:tcPr/>
                </a:tc>
                <a:tc hMerge="1">
                  <a:txBody>
                    <a:bodyPr/>
                    <a:lstStyle/>
                    <a:p>
                      <a:pPr marL="228600" indent="-228600">
                        <a:buFont typeface="+mj-lt"/>
                        <a:buAutoNum type="arabicPeriod" startAt="4"/>
                      </a:pPr>
                      <a:r>
                        <a:rPr lang="en-US" sz="1200"/>
                        <a:t>_ _ _</a:t>
                      </a:r>
                    </a:p>
                    <a:p>
                      <a:pPr marL="228600" indent="-228600">
                        <a:buFont typeface="+mj-lt"/>
                        <a:buAutoNum type="arabicPeriod" startAt="4"/>
                      </a:pPr>
                      <a:r>
                        <a:rPr lang="en-US" sz="1200"/>
                        <a:t>_ _ _</a:t>
                      </a:r>
                    </a:p>
                    <a:p>
                      <a:pPr marL="228600" indent="-228600">
                        <a:buFont typeface="+mj-lt"/>
                        <a:buAutoNum type="arabicPeriod" startAt="4"/>
                      </a:pPr>
                      <a:r>
                        <a:rPr lang="en-US" sz="1200"/>
                        <a:t>_ _ _</a:t>
                      </a:r>
                      <a:endParaRPr lang="en-US" sz="1200" dirty="0"/>
                    </a:p>
                  </a:txBody>
                  <a:tcPr/>
                </a:tc>
                <a:tc>
                  <a:txBody>
                    <a:bodyPr/>
                    <a:lstStyle/>
                    <a:p>
                      <a:pPr marL="228600" indent="-228600">
                        <a:buFont typeface="+mj-lt"/>
                        <a:buAutoNum type="arabicPeriod" startAt="4"/>
                      </a:pPr>
                      <a:r>
                        <a:rPr lang="en-US" sz="1200" dirty="0"/>
                        <a:t>_  _</a:t>
                      </a:r>
                    </a:p>
                    <a:p>
                      <a:pPr marL="228600" indent="-228600">
                        <a:buFont typeface="+mj-lt"/>
                        <a:buAutoNum type="arabicPeriod" startAt="4"/>
                      </a:pPr>
                      <a:endParaRPr lang="en-US" sz="1200" dirty="0"/>
                    </a:p>
                  </a:txBody>
                  <a:tcPr/>
                </a:tc>
                <a:extLst>
                  <a:ext uri="{0D108BD9-81ED-4DB2-BD59-A6C34878D82A}">
                    <a16:rowId xmlns:a16="http://schemas.microsoft.com/office/drawing/2014/main" val="1252771777"/>
                  </a:ext>
                </a:extLst>
              </a:tr>
              <a:tr h="7400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Farming systems research perspective </a:t>
                      </a:r>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This activity is linked to Agronomy through cereals and cotton based farming systems improvement; livestock , agroforestry and mitigation (climate change)through fast growing fodder trees species </a:t>
                      </a:r>
                      <a:endParaRPr lang="en-US" sz="1200" dirty="0"/>
                    </a:p>
                  </a:txBody>
                  <a:tcPr/>
                </a:tc>
                <a:tc hMerge="1">
                  <a:txBody>
                    <a:bodyPr/>
                    <a:lstStyle/>
                    <a:p>
                      <a:endParaRPr lang="en-US"/>
                    </a:p>
                  </a:txBody>
                  <a:tcPr/>
                </a:tc>
                <a:tc hMerge="1">
                  <a:txBody>
                    <a:bodyPr/>
                    <a:lstStyle/>
                    <a:p>
                      <a:pPr marL="228600" indent="-228600">
                        <a:buFont typeface="+mj-lt"/>
                        <a:buAutoNum type="arabicPeriod" startAt="4"/>
                      </a:pPr>
                      <a:endParaRPr lang="en-US" sz="1200" dirty="0"/>
                    </a:p>
                  </a:txBody>
                  <a:tcPr/>
                </a:tc>
                <a:tc>
                  <a:txBody>
                    <a:bodyPr/>
                    <a:lstStyle/>
                    <a:p>
                      <a:pPr marL="228600" indent="-228600">
                        <a:buFont typeface="+mj-lt"/>
                        <a:buAutoNum type="arabicPeriod" startAt="4"/>
                      </a:pPr>
                      <a:endParaRPr lang="en-US" sz="1200" dirty="0"/>
                    </a:p>
                  </a:txBody>
                  <a:tcPr/>
                </a:tc>
                <a:extLst>
                  <a:ext uri="{0D108BD9-81ED-4DB2-BD59-A6C34878D82A}">
                    <a16:rowId xmlns:a16="http://schemas.microsoft.com/office/drawing/2014/main" val="239271738"/>
                  </a:ext>
                </a:extLst>
              </a:tr>
            </a:tbl>
          </a:graphicData>
        </a:graphic>
      </p:graphicFrame>
    </p:spTree>
    <p:extLst>
      <p:ext uri="{BB962C8B-B14F-4D97-AF65-F5344CB8AC3E}">
        <p14:creationId xmlns:p14="http://schemas.microsoft.com/office/powerpoint/2010/main" val="631099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a:extLst>
              <a:ext uri="{FF2B5EF4-FFF2-40B4-BE49-F238E27FC236}">
                <a16:creationId xmlns:a16="http://schemas.microsoft.com/office/drawing/2014/main" id="{CCD8B58A-36D2-43B9-A8F5-D47316C33AE9}"/>
              </a:ext>
            </a:extLst>
          </p:cNvPr>
          <p:cNvGraphicFramePr>
            <a:graphicFrameLocks/>
          </p:cNvGraphicFramePr>
          <p:nvPr>
            <p:extLst>
              <p:ext uri="{D42A27DB-BD31-4B8C-83A1-F6EECF244321}">
                <p14:modId xmlns:p14="http://schemas.microsoft.com/office/powerpoint/2010/main" val="3765777360"/>
              </p:ext>
            </p:extLst>
          </p:nvPr>
        </p:nvGraphicFramePr>
        <p:xfrm>
          <a:off x="528782" y="902652"/>
          <a:ext cx="7855585" cy="238569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4">
            <a:extLst>
              <a:ext uri="{FF2B5EF4-FFF2-40B4-BE49-F238E27FC236}">
                <a16:creationId xmlns:a16="http://schemas.microsoft.com/office/drawing/2014/main" id="{26A4F561-ED15-4518-8966-55A0CEAF4FF6}"/>
              </a:ext>
            </a:extLst>
          </p:cNvPr>
          <p:cNvGraphicFramePr>
            <a:graphicFrameLocks/>
          </p:cNvGraphicFramePr>
          <p:nvPr>
            <p:extLst>
              <p:ext uri="{D42A27DB-BD31-4B8C-83A1-F6EECF244321}">
                <p14:modId xmlns:p14="http://schemas.microsoft.com/office/powerpoint/2010/main" val="3167056843"/>
              </p:ext>
            </p:extLst>
          </p:nvPr>
        </p:nvGraphicFramePr>
        <p:xfrm>
          <a:off x="1" y="4062095"/>
          <a:ext cx="2971800" cy="21028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Tableau 12">
            <a:extLst>
              <a:ext uri="{FF2B5EF4-FFF2-40B4-BE49-F238E27FC236}">
                <a16:creationId xmlns:a16="http://schemas.microsoft.com/office/drawing/2014/main" id="{DEB6EAAD-D23B-4B5F-8C2E-A86851EFB9F1}"/>
              </a:ext>
            </a:extLst>
          </p:cNvPr>
          <p:cNvGraphicFramePr>
            <a:graphicFrameLocks noGrp="1"/>
          </p:cNvGraphicFramePr>
          <p:nvPr>
            <p:extLst>
              <p:ext uri="{D42A27DB-BD31-4B8C-83A1-F6EECF244321}">
                <p14:modId xmlns:p14="http://schemas.microsoft.com/office/powerpoint/2010/main" val="925646335"/>
              </p:ext>
            </p:extLst>
          </p:nvPr>
        </p:nvGraphicFramePr>
        <p:xfrm>
          <a:off x="3050309" y="4005499"/>
          <a:ext cx="5882641" cy="600075"/>
        </p:xfrm>
        <a:graphic>
          <a:graphicData uri="http://schemas.openxmlformats.org/drawingml/2006/table">
            <a:tbl>
              <a:tblPr firstRow="1" firstCol="1" bandRow="1">
                <a:tableStyleId>{5C22544A-7EE6-4342-B048-85BDC9FD1C3A}</a:tableStyleId>
              </a:tblPr>
              <a:tblGrid>
                <a:gridCol w="1607814">
                  <a:extLst>
                    <a:ext uri="{9D8B030D-6E8A-4147-A177-3AD203B41FA5}">
                      <a16:colId xmlns:a16="http://schemas.microsoft.com/office/drawing/2014/main" val="705082655"/>
                    </a:ext>
                  </a:extLst>
                </a:gridCol>
                <a:gridCol w="1144414">
                  <a:extLst>
                    <a:ext uri="{9D8B030D-6E8A-4147-A177-3AD203B41FA5}">
                      <a16:colId xmlns:a16="http://schemas.microsoft.com/office/drawing/2014/main" val="1154440754"/>
                    </a:ext>
                  </a:extLst>
                </a:gridCol>
                <a:gridCol w="1588799">
                  <a:extLst>
                    <a:ext uri="{9D8B030D-6E8A-4147-A177-3AD203B41FA5}">
                      <a16:colId xmlns:a16="http://schemas.microsoft.com/office/drawing/2014/main" val="2448672465"/>
                    </a:ext>
                  </a:extLst>
                </a:gridCol>
                <a:gridCol w="922574">
                  <a:extLst>
                    <a:ext uri="{9D8B030D-6E8A-4147-A177-3AD203B41FA5}">
                      <a16:colId xmlns:a16="http://schemas.microsoft.com/office/drawing/2014/main" val="1446151061"/>
                    </a:ext>
                  </a:extLst>
                </a:gridCol>
                <a:gridCol w="619040">
                  <a:extLst>
                    <a:ext uri="{9D8B030D-6E8A-4147-A177-3AD203B41FA5}">
                      <a16:colId xmlns:a16="http://schemas.microsoft.com/office/drawing/2014/main" val="2039543957"/>
                    </a:ext>
                  </a:extLst>
                </a:gridCol>
              </a:tblGrid>
              <a:tr h="200025">
                <a:tc>
                  <a:txBody>
                    <a:bodyPr/>
                    <a:lstStyle/>
                    <a:p>
                      <a:pPr marL="0" marR="0" algn="ctr">
                        <a:lnSpc>
                          <a:spcPct val="115000"/>
                        </a:lnSpc>
                        <a:spcBef>
                          <a:spcPts val="0"/>
                        </a:spcBef>
                        <a:spcAft>
                          <a:spcPts val="0"/>
                        </a:spcAft>
                      </a:pPr>
                      <a:r>
                        <a:rPr lang="fr-FR" sz="1200">
                          <a:effectLst/>
                        </a:rPr>
                        <a:t>FARMERS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marL="0" marR="0" algn="ctr">
                        <a:lnSpc>
                          <a:spcPct val="115000"/>
                        </a:lnSpc>
                        <a:spcBef>
                          <a:spcPts val="0"/>
                        </a:spcBef>
                        <a:spcAft>
                          <a:spcPts val="0"/>
                        </a:spcAft>
                      </a:pPr>
                      <a:r>
                        <a:rPr lang="fr-FR" sz="1200">
                          <a:effectLst/>
                        </a:rPr>
                        <a:t>Pure soybean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marL="0" marR="0" algn="ctr">
                        <a:lnSpc>
                          <a:spcPct val="115000"/>
                        </a:lnSpc>
                        <a:spcBef>
                          <a:spcPts val="0"/>
                        </a:spcBef>
                        <a:spcAft>
                          <a:spcPts val="0"/>
                        </a:spcAft>
                      </a:pPr>
                      <a:r>
                        <a:rPr lang="fr-FR" sz="1200">
                          <a:effectLst/>
                        </a:rPr>
                        <a:t>Soybean-Sorghum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marL="0" marR="0" algn="ctr">
                        <a:lnSpc>
                          <a:spcPct val="115000"/>
                        </a:lnSpc>
                        <a:spcBef>
                          <a:spcPts val="0"/>
                        </a:spcBef>
                        <a:spcAft>
                          <a:spcPts val="0"/>
                        </a:spcAft>
                      </a:pPr>
                      <a:r>
                        <a:rPr lang="fr-FR" sz="1200">
                          <a:effectLst/>
                        </a:rPr>
                        <a:t>F.pr (0.05)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algn="ctr">
                        <a:lnSpc>
                          <a:spcPct val="115000"/>
                        </a:lnSpc>
                        <a:spcBef>
                          <a:spcPts val="0"/>
                        </a:spcBef>
                        <a:spcAft>
                          <a:spcPts val="0"/>
                        </a:spcAft>
                      </a:pPr>
                      <a:r>
                        <a:rPr lang="fr-FR" sz="1200">
                          <a:effectLst/>
                        </a:rPr>
                        <a:t>L.s.d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976524725"/>
                  </a:ext>
                </a:extLst>
              </a:tr>
              <a:tr h="200025">
                <a:tc>
                  <a:txBody>
                    <a:bodyPr/>
                    <a:lstStyle/>
                    <a:p>
                      <a:pPr marL="0" marR="0" algn="ctr">
                        <a:lnSpc>
                          <a:spcPct val="115000"/>
                        </a:lnSpc>
                        <a:spcBef>
                          <a:spcPts val="0"/>
                        </a:spcBef>
                        <a:spcAft>
                          <a:spcPts val="0"/>
                        </a:spcAft>
                      </a:pPr>
                      <a:r>
                        <a:rPr lang="fr-FR" sz="1200">
                          <a:effectLst/>
                        </a:rPr>
                        <a:t>Mahamadou Bathily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marL="0" marR="0" algn="ctr">
                        <a:lnSpc>
                          <a:spcPct val="115000"/>
                        </a:lnSpc>
                        <a:spcBef>
                          <a:spcPts val="0"/>
                        </a:spcBef>
                        <a:spcAft>
                          <a:spcPts val="0"/>
                        </a:spcAft>
                      </a:pPr>
                      <a:r>
                        <a:rPr lang="fr-FR" sz="1200">
                          <a:effectLst/>
                        </a:rPr>
                        <a:t>1260.42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marL="0" marR="0" algn="ctr">
                        <a:lnSpc>
                          <a:spcPct val="115000"/>
                        </a:lnSpc>
                        <a:spcBef>
                          <a:spcPts val="0"/>
                        </a:spcBef>
                        <a:spcAft>
                          <a:spcPts val="0"/>
                        </a:spcAft>
                      </a:pPr>
                      <a:r>
                        <a:rPr lang="fr-FR" sz="1200">
                          <a:effectLst/>
                        </a:rPr>
                        <a:t>1864.58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marL="0" marR="0" algn="ctr">
                        <a:lnSpc>
                          <a:spcPct val="115000"/>
                        </a:lnSpc>
                        <a:spcBef>
                          <a:spcPts val="0"/>
                        </a:spcBef>
                        <a:spcAft>
                          <a:spcPts val="0"/>
                        </a:spcAft>
                      </a:pPr>
                      <a:r>
                        <a:rPr lang="fr-FR" sz="1200">
                          <a:effectLst/>
                        </a:rPr>
                        <a:t>0.022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marL="0" marR="0" algn="ctr">
                        <a:lnSpc>
                          <a:spcPct val="115000"/>
                        </a:lnSpc>
                        <a:spcBef>
                          <a:spcPts val="0"/>
                        </a:spcBef>
                        <a:spcAft>
                          <a:spcPts val="0"/>
                        </a:spcAft>
                      </a:pPr>
                      <a:r>
                        <a:rPr lang="fr-FR" sz="1200" dirty="0">
                          <a:effectLst/>
                        </a:rPr>
                        <a:t>264.713</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283610072"/>
                  </a:ext>
                </a:extLst>
              </a:tr>
              <a:tr h="200025">
                <a:tc>
                  <a:txBody>
                    <a:bodyPr/>
                    <a:lstStyle/>
                    <a:p>
                      <a:pPr marL="0" marR="0" algn="ctr">
                        <a:lnSpc>
                          <a:spcPct val="115000"/>
                        </a:lnSpc>
                        <a:spcBef>
                          <a:spcPts val="0"/>
                        </a:spcBef>
                        <a:spcAft>
                          <a:spcPts val="0"/>
                        </a:spcAft>
                      </a:pPr>
                      <a:r>
                        <a:rPr lang="fr-FR" sz="1200">
                          <a:effectLst/>
                        </a:rPr>
                        <a:t>Blaize Sanou</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marL="0" marR="0" algn="ctr">
                        <a:lnSpc>
                          <a:spcPct val="115000"/>
                        </a:lnSpc>
                        <a:spcBef>
                          <a:spcPts val="0"/>
                        </a:spcBef>
                        <a:spcAft>
                          <a:spcPts val="0"/>
                        </a:spcAft>
                      </a:pPr>
                      <a:r>
                        <a:rPr lang="fr-FR" sz="1200">
                          <a:effectLst/>
                        </a:rPr>
                        <a:t>1375.00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marL="0" marR="0" algn="ctr">
                        <a:lnSpc>
                          <a:spcPct val="115000"/>
                        </a:lnSpc>
                        <a:spcBef>
                          <a:spcPts val="0"/>
                        </a:spcBef>
                        <a:spcAft>
                          <a:spcPts val="0"/>
                        </a:spcAft>
                      </a:pPr>
                      <a:r>
                        <a:rPr lang="fr-FR" sz="1200">
                          <a:effectLst/>
                        </a:rPr>
                        <a:t>1614.58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marL="0" marR="0" algn="ctr">
                        <a:lnSpc>
                          <a:spcPct val="115000"/>
                        </a:lnSpc>
                        <a:spcBef>
                          <a:spcPts val="0"/>
                        </a:spcBef>
                        <a:spcAft>
                          <a:spcPts val="0"/>
                        </a:spcAft>
                      </a:pPr>
                      <a:r>
                        <a:rPr lang="fr-FR" sz="1200">
                          <a:effectLst/>
                        </a:rPr>
                        <a:t>0.028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marL="0" marR="0" algn="ctr">
                        <a:lnSpc>
                          <a:spcPct val="115000"/>
                        </a:lnSpc>
                        <a:spcBef>
                          <a:spcPts val="0"/>
                        </a:spcBef>
                        <a:spcAft>
                          <a:spcPts val="0"/>
                        </a:spcAft>
                      </a:pPr>
                      <a:r>
                        <a:rPr lang="fr-FR" sz="1200" dirty="0">
                          <a:effectLst/>
                        </a:rPr>
                        <a:t>132.356</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121653136"/>
                  </a:ext>
                </a:extLst>
              </a:tr>
            </a:tbl>
          </a:graphicData>
        </a:graphic>
      </p:graphicFrame>
      <p:graphicFrame>
        <p:nvGraphicFramePr>
          <p:cNvPr id="14" name="Tableau 13">
            <a:extLst>
              <a:ext uri="{FF2B5EF4-FFF2-40B4-BE49-F238E27FC236}">
                <a16:creationId xmlns:a16="http://schemas.microsoft.com/office/drawing/2014/main" id="{AC7E7B8B-8889-414C-80E2-2AB5D07462C0}"/>
              </a:ext>
            </a:extLst>
          </p:cNvPr>
          <p:cNvGraphicFramePr>
            <a:graphicFrameLocks noGrp="1"/>
          </p:cNvGraphicFramePr>
          <p:nvPr>
            <p:extLst>
              <p:ext uri="{D42A27DB-BD31-4B8C-83A1-F6EECF244321}">
                <p14:modId xmlns:p14="http://schemas.microsoft.com/office/powerpoint/2010/main" val="2151212615"/>
              </p:ext>
            </p:extLst>
          </p:nvPr>
        </p:nvGraphicFramePr>
        <p:xfrm>
          <a:off x="3050310" y="5257800"/>
          <a:ext cx="5882640" cy="1016509"/>
        </p:xfrm>
        <a:graphic>
          <a:graphicData uri="http://schemas.openxmlformats.org/drawingml/2006/table">
            <a:tbl>
              <a:tblPr firstRow="1" firstCol="1" bandRow="1">
                <a:tableStyleId>{5C22544A-7EE6-4342-B048-85BDC9FD1C3A}</a:tableStyleId>
              </a:tblPr>
              <a:tblGrid>
                <a:gridCol w="1449705">
                  <a:extLst>
                    <a:ext uri="{9D8B030D-6E8A-4147-A177-3AD203B41FA5}">
                      <a16:colId xmlns:a16="http://schemas.microsoft.com/office/drawing/2014/main" val="2396567489"/>
                    </a:ext>
                  </a:extLst>
                </a:gridCol>
                <a:gridCol w="1031875">
                  <a:extLst>
                    <a:ext uri="{9D8B030D-6E8A-4147-A177-3AD203B41FA5}">
                      <a16:colId xmlns:a16="http://schemas.microsoft.com/office/drawing/2014/main" val="21808110"/>
                    </a:ext>
                  </a:extLst>
                </a:gridCol>
                <a:gridCol w="1432560">
                  <a:extLst>
                    <a:ext uri="{9D8B030D-6E8A-4147-A177-3AD203B41FA5}">
                      <a16:colId xmlns:a16="http://schemas.microsoft.com/office/drawing/2014/main" val="791066176"/>
                    </a:ext>
                  </a:extLst>
                </a:gridCol>
                <a:gridCol w="831850">
                  <a:extLst>
                    <a:ext uri="{9D8B030D-6E8A-4147-A177-3AD203B41FA5}">
                      <a16:colId xmlns:a16="http://schemas.microsoft.com/office/drawing/2014/main" val="3304086700"/>
                    </a:ext>
                  </a:extLst>
                </a:gridCol>
                <a:gridCol w="558165">
                  <a:extLst>
                    <a:ext uri="{9D8B030D-6E8A-4147-A177-3AD203B41FA5}">
                      <a16:colId xmlns:a16="http://schemas.microsoft.com/office/drawing/2014/main" val="568694249"/>
                    </a:ext>
                  </a:extLst>
                </a:gridCol>
                <a:gridCol w="578485">
                  <a:extLst>
                    <a:ext uri="{9D8B030D-6E8A-4147-A177-3AD203B41FA5}">
                      <a16:colId xmlns:a16="http://schemas.microsoft.com/office/drawing/2014/main" val="4262722448"/>
                    </a:ext>
                  </a:extLst>
                </a:gridCol>
              </a:tblGrid>
              <a:tr h="200025">
                <a:tc>
                  <a:txBody>
                    <a:bodyPr/>
                    <a:lstStyle/>
                    <a:p>
                      <a:pPr marL="0" marR="0" algn="ctr">
                        <a:lnSpc>
                          <a:spcPct val="115000"/>
                        </a:lnSpc>
                        <a:spcBef>
                          <a:spcPts val="0"/>
                        </a:spcBef>
                        <a:spcAft>
                          <a:spcPts val="0"/>
                        </a:spcAft>
                      </a:pPr>
                      <a:r>
                        <a:rPr lang="fr-FR" sz="1200">
                          <a:effectLst/>
                        </a:rPr>
                        <a:t>FARMERS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marL="0" marR="0" algn="ctr">
                        <a:lnSpc>
                          <a:spcPct val="115000"/>
                        </a:lnSpc>
                        <a:spcBef>
                          <a:spcPts val="0"/>
                        </a:spcBef>
                        <a:spcAft>
                          <a:spcPts val="0"/>
                        </a:spcAft>
                      </a:pPr>
                      <a:r>
                        <a:rPr lang="fr-FR" sz="1200">
                          <a:effectLst/>
                        </a:rPr>
                        <a:t>CB Soybean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marL="0" marR="0" algn="ctr">
                        <a:lnSpc>
                          <a:spcPct val="115000"/>
                        </a:lnSpc>
                        <a:spcBef>
                          <a:spcPts val="0"/>
                        </a:spcBef>
                        <a:spcAft>
                          <a:spcPts val="0"/>
                        </a:spcAft>
                      </a:pPr>
                      <a:r>
                        <a:rPr lang="fr-FR" sz="1200">
                          <a:effectLst/>
                        </a:rPr>
                        <a:t>NCB Soybean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marL="0" marR="0" algn="ctr">
                        <a:lnSpc>
                          <a:spcPct val="115000"/>
                        </a:lnSpc>
                        <a:spcBef>
                          <a:spcPts val="0"/>
                        </a:spcBef>
                        <a:spcAft>
                          <a:spcPts val="0"/>
                        </a:spcAft>
                      </a:pPr>
                      <a:r>
                        <a:rPr lang="fr-FR" sz="1200">
                          <a:effectLst/>
                        </a:rPr>
                        <a:t>F.pr (0.05)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algn="ctr">
                        <a:lnSpc>
                          <a:spcPct val="115000"/>
                        </a:lnSpc>
                        <a:spcBef>
                          <a:spcPts val="0"/>
                        </a:spcBef>
                        <a:spcAft>
                          <a:spcPts val="0"/>
                        </a:spcAft>
                      </a:pPr>
                      <a:r>
                        <a:rPr lang="fr-FR" sz="1200">
                          <a:effectLst/>
                        </a:rPr>
                        <a:t>L.s.d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algn="ctr">
                        <a:lnSpc>
                          <a:spcPct val="115000"/>
                        </a:lnSpc>
                        <a:spcBef>
                          <a:spcPts val="0"/>
                        </a:spcBef>
                        <a:spcAft>
                          <a:spcPts val="0"/>
                        </a:spcAft>
                      </a:pPr>
                      <a:r>
                        <a:rPr lang="fr-FR" sz="1200">
                          <a:effectLst/>
                        </a:rPr>
                        <a:t>CV(%)</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779880373"/>
                  </a:ext>
                </a:extLst>
              </a:tr>
              <a:tr h="200025">
                <a:tc>
                  <a:txBody>
                    <a:bodyPr/>
                    <a:lstStyle/>
                    <a:p>
                      <a:pPr marL="0" marR="0" algn="ctr">
                        <a:lnSpc>
                          <a:spcPct val="115000"/>
                        </a:lnSpc>
                        <a:spcBef>
                          <a:spcPts val="0"/>
                        </a:spcBef>
                        <a:spcAft>
                          <a:spcPts val="0"/>
                        </a:spcAft>
                      </a:pPr>
                      <a:r>
                        <a:rPr lang="fr-FR" sz="1200" dirty="0">
                          <a:effectLst/>
                        </a:rPr>
                        <a:t>Mahamadou Bathily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marL="0" marR="0" algn="ctr">
                        <a:lnSpc>
                          <a:spcPct val="115000"/>
                        </a:lnSpc>
                        <a:spcBef>
                          <a:spcPts val="0"/>
                        </a:spcBef>
                        <a:spcAft>
                          <a:spcPts val="0"/>
                        </a:spcAft>
                      </a:pPr>
                      <a:r>
                        <a:rPr lang="fr-FR" sz="1200">
                          <a:effectLst/>
                        </a:rPr>
                        <a:t>1791.67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marL="0" marR="0" algn="ctr">
                        <a:lnSpc>
                          <a:spcPct val="115000"/>
                        </a:lnSpc>
                        <a:spcBef>
                          <a:spcPts val="0"/>
                        </a:spcBef>
                        <a:spcAft>
                          <a:spcPts val="0"/>
                        </a:spcAft>
                      </a:pPr>
                      <a:r>
                        <a:rPr lang="fr-FR" sz="1200">
                          <a:effectLst/>
                        </a:rPr>
                        <a:t>1333.33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marL="0" marR="0" algn="ctr">
                        <a:lnSpc>
                          <a:spcPct val="115000"/>
                        </a:lnSpc>
                        <a:spcBef>
                          <a:spcPts val="0"/>
                        </a:spcBef>
                        <a:spcAft>
                          <a:spcPts val="0"/>
                        </a:spcAft>
                      </a:pPr>
                      <a:r>
                        <a:rPr lang="fr-FR" sz="1200">
                          <a:effectLst/>
                        </a:rPr>
                        <a:t>0.029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marL="0" marR="0" algn="ctr">
                        <a:lnSpc>
                          <a:spcPct val="115000"/>
                        </a:lnSpc>
                        <a:spcBef>
                          <a:spcPts val="0"/>
                        </a:spcBef>
                        <a:spcAft>
                          <a:spcPts val="0"/>
                        </a:spcAft>
                      </a:pPr>
                      <a:r>
                        <a:rPr lang="fr-FR" sz="1200">
                          <a:effectLst/>
                        </a:rPr>
                        <a:t>264.713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marL="0" marR="0" algn="ctr">
                        <a:lnSpc>
                          <a:spcPct val="115000"/>
                        </a:lnSpc>
                        <a:spcBef>
                          <a:spcPts val="0"/>
                        </a:spcBef>
                        <a:spcAft>
                          <a:spcPts val="0"/>
                        </a:spcAft>
                      </a:pPr>
                      <a:r>
                        <a:rPr lang="fr-FR" sz="1200" dirty="0">
                          <a:effectLst/>
                        </a:rPr>
                        <a:t>1.3</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477937441"/>
                  </a:ext>
                </a:extLst>
              </a:tr>
              <a:tr h="200025">
                <a:tc>
                  <a:txBody>
                    <a:bodyPr/>
                    <a:lstStyle/>
                    <a:p>
                      <a:pPr marL="0" marR="0" algn="ctr">
                        <a:lnSpc>
                          <a:spcPct val="115000"/>
                        </a:lnSpc>
                        <a:spcBef>
                          <a:spcPts val="0"/>
                        </a:spcBef>
                        <a:spcAft>
                          <a:spcPts val="0"/>
                        </a:spcAft>
                      </a:pPr>
                      <a:r>
                        <a:rPr lang="fr-FR" sz="1200" dirty="0" err="1">
                          <a:effectLst/>
                        </a:rPr>
                        <a:t>Blaize</a:t>
                      </a:r>
                      <a:r>
                        <a:rPr lang="fr-FR" sz="1200" dirty="0">
                          <a:effectLst/>
                        </a:rPr>
                        <a:t> Sanou</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marL="0" marR="0" algn="ctr">
                        <a:lnSpc>
                          <a:spcPct val="115000"/>
                        </a:lnSpc>
                        <a:spcBef>
                          <a:spcPts val="0"/>
                        </a:spcBef>
                        <a:spcAft>
                          <a:spcPts val="0"/>
                        </a:spcAft>
                      </a:pPr>
                      <a:r>
                        <a:rPr lang="fr-FR" sz="1200">
                          <a:effectLst/>
                        </a:rPr>
                        <a:t>1718.75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marL="0" marR="0" algn="ctr">
                        <a:lnSpc>
                          <a:spcPct val="115000"/>
                        </a:lnSpc>
                        <a:spcBef>
                          <a:spcPts val="0"/>
                        </a:spcBef>
                        <a:spcAft>
                          <a:spcPts val="0"/>
                        </a:spcAft>
                      </a:pPr>
                      <a:r>
                        <a:rPr lang="fr-FR" sz="1200">
                          <a:effectLst/>
                        </a:rPr>
                        <a:t>1270.83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marL="0" marR="0" algn="ctr">
                        <a:lnSpc>
                          <a:spcPct val="115000"/>
                        </a:lnSpc>
                        <a:spcBef>
                          <a:spcPts val="0"/>
                        </a:spcBef>
                        <a:spcAft>
                          <a:spcPts val="0"/>
                        </a:spcAft>
                      </a:pPr>
                      <a:r>
                        <a:rPr lang="fr-FR" sz="1200">
                          <a:effectLst/>
                        </a:rPr>
                        <a:t>0.015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marL="0" marR="0" algn="ctr">
                        <a:lnSpc>
                          <a:spcPct val="115000"/>
                        </a:lnSpc>
                        <a:spcBef>
                          <a:spcPts val="0"/>
                        </a:spcBef>
                        <a:spcAft>
                          <a:spcPts val="0"/>
                        </a:spcAft>
                      </a:pPr>
                      <a:r>
                        <a:rPr lang="fr-FR" sz="1200">
                          <a:effectLst/>
                        </a:rPr>
                        <a:t>132.356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marL="0" marR="0" algn="ctr">
                        <a:lnSpc>
                          <a:spcPct val="115000"/>
                        </a:lnSpc>
                        <a:spcBef>
                          <a:spcPts val="0"/>
                        </a:spcBef>
                        <a:spcAft>
                          <a:spcPts val="0"/>
                        </a:spcAft>
                      </a:pPr>
                      <a:r>
                        <a:rPr lang="fr-FR" sz="1200" dirty="0">
                          <a:effectLst/>
                        </a:rPr>
                        <a:t>0.7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869761315"/>
                  </a:ext>
                </a:extLst>
              </a:tr>
            </a:tbl>
          </a:graphicData>
        </a:graphic>
      </p:graphicFrame>
      <p:sp>
        <p:nvSpPr>
          <p:cNvPr id="17" name="ZoneTexte 16">
            <a:extLst>
              <a:ext uri="{FF2B5EF4-FFF2-40B4-BE49-F238E27FC236}">
                <a16:creationId xmlns:a16="http://schemas.microsoft.com/office/drawing/2014/main" id="{34627090-77D1-490E-9421-6F2E6A2D496C}"/>
              </a:ext>
            </a:extLst>
          </p:cNvPr>
          <p:cNvSpPr txBox="1"/>
          <p:nvPr/>
        </p:nvSpPr>
        <p:spPr>
          <a:xfrm>
            <a:off x="3505200" y="3569654"/>
            <a:ext cx="3657600" cy="276999"/>
          </a:xfrm>
          <a:prstGeom prst="rect">
            <a:avLst/>
          </a:prstGeom>
          <a:noFill/>
        </p:spPr>
        <p:txBody>
          <a:bodyPr wrap="square" rtlCol="0">
            <a:spAutoFit/>
          </a:bodyPr>
          <a:lstStyle/>
          <a:p>
            <a:r>
              <a:rPr lang="fr-FR" sz="1200" dirty="0">
                <a:latin typeface="Times New Roman" panose="02020603050405020304" pitchFamily="18" charset="0"/>
                <a:cs typeface="Times New Roman" panose="02020603050405020304" pitchFamily="18" charset="0"/>
              </a:rPr>
              <a:t>Table 1: </a:t>
            </a:r>
            <a:r>
              <a:rPr lang="fr-FR" sz="1200" dirty="0" err="1">
                <a:latin typeface="Times New Roman" panose="02020603050405020304" pitchFamily="18" charset="0"/>
                <a:cs typeface="Times New Roman" panose="02020603050405020304" pitchFamily="18" charset="0"/>
              </a:rPr>
              <a:t>sorghum</a:t>
            </a:r>
            <a:r>
              <a:rPr lang="fr-FR" sz="1200" dirty="0">
                <a:latin typeface="Times New Roman" panose="02020603050405020304" pitchFamily="18" charset="0"/>
                <a:cs typeface="Times New Roman" panose="02020603050405020304" pitchFamily="18" charset="0"/>
              </a:rPr>
              <a:t> </a:t>
            </a:r>
            <a:r>
              <a:rPr lang="fr-FR" sz="1200" dirty="0" err="1">
                <a:latin typeface="Times New Roman" panose="02020603050405020304" pitchFamily="18" charset="0"/>
                <a:cs typeface="Times New Roman" panose="02020603050405020304" pitchFamily="18" charset="0"/>
              </a:rPr>
              <a:t>intercropped</a:t>
            </a:r>
            <a:r>
              <a:rPr lang="fr-FR" sz="1200" dirty="0">
                <a:latin typeface="Times New Roman" panose="02020603050405020304" pitchFamily="18" charset="0"/>
                <a:cs typeface="Times New Roman" panose="02020603050405020304" pitchFamily="18" charset="0"/>
              </a:rPr>
              <a:t> </a:t>
            </a:r>
            <a:r>
              <a:rPr lang="fr-FR" sz="1200" dirty="0" err="1">
                <a:latin typeface="Times New Roman" panose="02020603050405020304" pitchFamily="18" charset="0"/>
                <a:cs typeface="Times New Roman" panose="02020603050405020304" pitchFamily="18" charset="0"/>
              </a:rPr>
              <a:t>with</a:t>
            </a:r>
            <a:r>
              <a:rPr lang="fr-FR" sz="1200" dirty="0">
                <a:latin typeface="Times New Roman" panose="02020603050405020304" pitchFamily="18" charset="0"/>
                <a:cs typeface="Times New Roman" panose="02020603050405020304" pitchFamily="18" charset="0"/>
              </a:rPr>
              <a:t> </a:t>
            </a:r>
            <a:r>
              <a:rPr lang="fr-FR" sz="1200" dirty="0" err="1">
                <a:latin typeface="Times New Roman" panose="02020603050405020304" pitchFamily="18" charset="0"/>
                <a:cs typeface="Times New Roman" panose="02020603050405020304" pitchFamily="18" charset="0"/>
              </a:rPr>
              <a:t>soybean</a:t>
            </a:r>
            <a:endParaRPr lang="en-US" sz="1200" dirty="0">
              <a:latin typeface="Times New Roman" panose="02020603050405020304" pitchFamily="18" charset="0"/>
              <a:cs typeface="Times New Roman" panose="02020603050405020304" pitchFamily="18" charset="0"/>
            </a:endParaRPr>
          </a:p>
        </p:txBody>
      </p:sp>
      <p:sp>
        <p:nvSpPr>
          <p:cNvPr id="18" name="ZoneTexte 17">
            <a:extLst>
              <a:ext uri="{FF2B5EF4-FFF2-40B4-BE49-F238E27FC236}">
                <a16:creationId xmlns:a16="http://schemas.microsoft.com/office/drawing/2014/main" id="{8FD05427-BD43-405C-9805-1F894DCE0C05}"/>
              </a:ext>
            </a:extLst>
          </p:cNvPr>
          <p:cNvSpPr txBox="1"/>
          <p:nvPr/>
        </p:nvSpPr>
        <p:spPr>
          <a:xfrm>
            <a:off x="3429000" y="4764420"/>
            <a:ext cx="4038600" cy="276999"/>
          </a:xfrm>
          <a:prstGeom prst="rect">
            <a:avLst/>
          </a:prstGeom>
          <a:noFill/>
        </p:spPr>
        <p:txBody>
          <a:bodyPr wrap="square" rtlCol="0">
            <a:spAutoFit/>
          </a:bodyPr>
          <a:lstStyle/>
          <a:p>
            <a:r>
              <a:rPr lang="fr-FR" sz="1200" dirty="0">
                <a:latin typeface="Times New Roman" panose="02020603050405020304" pitchFamily="18" charset="0"/>
                <a:cs typeface="Times New Roman" panose="02020603050405020304" pitchFamily="18" charset="0"/>
              </a:rPr>
              <a:t>Table 2: </a:t>
            </a:r>
            <a:r>
              <a:rPr lang="fr-FR" sz="1200" dirty="0" err="1">
                <a:latin typeface="Times New Roman" panose="02020603050405020304" pitchFamily="18" charset="0"/>
                <a:cs typeface="Times New Roman" panose="02020603050405020304" pitchFamily="18" charset="0"/>
              </a:rPr>
              <a:t>Effects</a:t>
            </a:r>
            <a:r>
              <a:rPr lang="fr-FR" sz="1200" dirty="0">
                <a:latin typeface="Times New Roman" panose="02020603050405020304" pitchFamily="18" charset="0"/>
                <a:cs typeface="Times New Roman" panose="02020603050405020304" pitchFamily="18" charset="0"/>
              </a:rPr>
              <a:t> of CB on </a:t>
            </a:r>
            <a:r>
              <a:rPr lang="fr-FR" sz="1200" dirty="0" err="1">
                <a:latin typeface="Times New Roman" panose="02020603050405020304" pitchFamily="18" charset="0"/>
                <a:cs typeface="Times New Roman" panose="02020603050405020304" pitchFamily="18" charset="0"/>
              </a:rPr>
              <a:t>intercropping</a:t>
            </a:r>
            <a:endParaRPr 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68318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5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a:solidFill>
                  <a:srgbClr val="156834"/>
                </a:solidFill>
                <a:latin typeface="Gill Sans" pitchFamily="34" charset="0"/>
              </a:rPr>
              <a:t>Thank You</a:t>
            </a:r>
          </a:p>
        </p:txBody>
      </p:sp>
    </p:spTree>
    <p:extLst>
      <p:ext uri="{BB962C8B-B14F-4D97-AF65-F5344CB8AC3E}">
        <p14:creationId xmlns:p14="http://schemas.microsoft.com/office/powerpoint/2010/main" val="35850198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5" id="{B7572A97-F6F0-D241-99AD-81B164C75392}" vid="{B71C4711-9970-464C-BE92-AF95AC7E76C3}"/>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B7572A97-F6F0-D241-99AD-81B164C75392}" vid="{35B6F308-29BA-1E43-A35F-D7641106767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3E26CE0-AB66-4F91-BD00-58CA3546E3E5}">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9f5e9607-a28b-487e-b093-da60e75ee109"/>
    <ds:schemaRef ds:uri="http://purl.org/dc/elements/1.1/"/>
    <ds:schemaRef ds:uri="http://www.w3.org/XML/1998/namespace"/>
  </ds:schemaRefs>
</ds:datastoreItem>
</file>

<file path=customXml/itemProps3.xml><?xml version="1.0" encoding="utf-8"?>
<ds:datastoreItem xmlns:ds="http://schemas.openxmlformats.org/officeDocument/2006/customXml" ds:itemID="{15851436-67EF-41C7-86D1-3904960B830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1060</TotalTime>
  <Words>694</Words>
  <Application>Microsoft Macintosh PowerPoint</Application>
  <PresentationFormat>On-screen Show (4:3)</PresentationFormat>
  <Paragraphs>75</Paragraphs>
  <Slides>4</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vt:i4>
      </vt:variant>
    </vt:vector>
  </HeadingPairs>
  <TitlesOfParts>
    <vt:vector size="11" baseType="lpstr">
      <vt:lpstr>Arial</vt:lpstr>
      <vt:lpstr>Calibri</vt:lpstr>
      <vt:lpstr>Gill Sans</vt:lpstr>
      <vt:lpstr>Times New Roman</vt:lpstr>
      <vt:lpstr>Wingdings</vt:lpstr>
      <vt:lpstr>Africa RISING presentation_template</vt:lpstr>
      <vt:lpstr>1_Custom Design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Odhong', IITA</dc:creator>
  <cp:lastModifiedBy>Jonathan Odhong', IITA</cp:lastModifiedBy>
  <cp:revision>81</cp:revision>
  <cp:lastPrinted>2011-10-06T11:45:23Z</cp:lastPrinted>
  <dcterms:created xsi:type="dcterms:W3CDTF">2018-05-19T10:21:56Z</dcterms:created>
  <dcterms:modified xsi:type="dcterms:W3CDTF">2019-06-02T06:43:29Z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